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csUsc7e1uluj" ContentType="image/p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13" r:id="rId2"/>
    <p:sldId id="330" r:id="rId3"/>
    <p:sldId id="314" r:id="rId4"/>
    <p:sldId id="323" r:id="rId5"/>
    <p:sldId id="324" r:id="rId6"/>
    <p:sldId id="277" r:id="rId7"/>
    <p:sldId id="278" r:id="rId8"/>
    <p:sldId id="287" r:id="rId9"/>
    <p:sldId id="329" r:id="rId10"/>
    <p:sldId id="315" r:id="rId11"/>
    <p:sldId id="316" r:id="rId12"/>
    <p:sldId id="309" r:id="rId13"/>
    <p:sldId id="320" r:id="rId14"/>
    <p:sldId id="318" r:id="rId15"/>
    <p:sldId id="312" r:id="rId16"/>
    <p:sldId id="321" r:id="rId17"/>
    <p:sldId id="322" r:id="rId18"/>
    <p:sldId id="279" r:id="rId19"/>
    <p:sldId id="291" r:id="rId20"/>
    <p:sldId id="293" r:id="rId21"/>
    <p:sldId id="294" r:id="rId22"/>
    <p:sldId id="295" r:id="rId23"/>
    <p:sldId id="297" r:id="rId24"/>
    <p:sldId id="298" r:id="rId25"/>
    <p:sldId id="328" r:id="rId26"/>
    <p:sldId id="299" r:id="rId27"/>
    <p:sldId id="326" r:id="rId28"/>
    <p:sldId id="256" r:id="rId29"/>
  </p:sldIdLst>
  <p:sldSz cx="12192000" cy="6858000"/>
  <p:notesSz cx="6858000" cy="9144000"/>
  <p:custShowLst>
    <p:custShow name="Custom Show 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CC"/>
    <a:srgbClr val="FFFF99"/>
    <a:srgbClr val="63A537"/>
    <a:srgbClr val="7ABDE9"/>
    <a:srgbClr val="7DF2FF"/>
    <a:srgbClr val="81A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9461" autoAdjust="0"/>
  </p:normalViewPr>
  <p:slideViewPr>
    <p:cSldViewPr snapToGrid="0">
      <p:cViewPr varScale="1">
        <p:scale>
          <a:sx n="96" d="100"/>
          <a:sy n="96" d="100"/>
        </p:scale>
        <p:origin x="108" y="3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72DB-967A-4BBC-AD96-4AAAE8A68330}"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B84834DF-5DE2-4C05-B25E-82C3402A7A86}">
      <dgm:prSet phldrT="[Text]"/>
      <dgm:spPr/>
      <dgm:t>
        <a:bodyPr/>
        <a:lstStyle/>
        <a:p>
          <a:r>
            <a:rPr lang="en-US" b="1" dirty="0">
              <a:latin typeface="Arial Narrow" panose="020B0606020202030204" pitchFamily="34" charset="0"/>
            </a:rPr>
            <a:t>Insured</a:t>
          </a:r>
        </a:p>
      </dgm:t>
    </dgm:pt>
    <dgm:pt modelId="{4D0A9D25-8F61-42A1-A73A-148A16032DF2}" type="parTrans" cxnId="{FBBC1209-D030-4A86-8566-163D4C59EEFE}">
      <dgm:prSet/>
      <dgm:spPr/>
      <dgm:t>
        <a:bodyPr/>
        <a:lstStyle/>
        <a:p>
          <a:endParaRPr lang="en-US"/>
        </a:p>
      </dgm:t>
    </dgm:pt>
    <dgm:pt modelId="{96D949AB-37CC-4C83-A6F6-71609434FA22}" type="sibTrans" cxnId="{FBBC1209-D030-4A86-8566-163D4C59EEFE}">
      <dgm:prSet/>
      <dgm:spPr/>
      <dgm:t>
        <a:bodyPr/>
        <a:lstStyle/>
        <a:p>
          <a:endParaRPr lang="en-US"/>
        </a:p>
      </dgm:t>
    </dgm:pt>
    <dgm:pt modelId="{C02AB87E-2342-456B-9EA3-D631A9EF65B1}">
      <dgm:prSet phldrT="[Text]"/>
      <dgm:spPr/>
      <dgm:t>
        <a:bodyPr/>
        <a:lstStyle/>
        <a:p>
          <a:r>
            <a:rPr lang="en-US" dirty="0">
              <a:latin typeface="Arial Narrow" panose="020B0606020202030204" pitchFamily="34" charset="0"/>
            </a:rPr>
            <a:t>Smart Contract</a:t>
          </a:r>
        </a:p>
      </dgm:t>
    </dgm:pt>
    <dgm:pt modelId="{5C64B067-26CA-463D-8080-B8F04A2D2FFA}" type="parTrans" cxnId="{688F2AA8-D893-4F05-9A7F-BDE86C09F9CA}">
      <dgm:prSet/>
      <dgm:spPr/>
      <dgm:t>
        <a:bodyPr/>
        <a:lstStyle/>
        <a:p>
          <a:endParaRPr lang="en-US"/>
        </a:p>
      </dgm:t>
    </dgm:pt>
    <dgm:pt modelId="{7C6213CF-CCAB-4A1A-8127-DF31C80AD9A7}" type="sibTrans" cxnId="{688F2AA8-D893-4F05-9A7F-BDE86C09F9CA}">
      <dgm:prSet/>
      <dgm:spPr/>
      <dgm:t>
        <a:bodyPr/>
        <a:lstStyle/>
        <a:p>
          <a:endParaRPr lang="en-US"/>
        </a:p>
      </dgm:t>
    </dgm:pt>
    <dgm:pt modelId="{CE81113C-FA0D-4EDB-B90D-02134D75C6DB}">
      <dgm:prSet phldrT="[Text]"/>
      <dgm:spPr/>
      <dgm:t>
        <a:bodyPr/>
        <a:lstStyle/>
        <a:p>
          <a:r>
            <a:rPr lang="en-US" dirty="0">
              <a:latin typeface="Arial Narrow" panose="020B0606020202030204" pitchFamily="34" charset="0"/>
            </a:rPr>
            <a:t>P2P</a:t>
          </a:r>
        </a:p>
      </dgm:t>
    </dgm:pt>
    <dgm:pt modelId="{78D206B5-1B2D-4841-882F-763CDDCE398F}" type="parTrans" cxnId="{4AC18913-BB21-440C-A88B-A955F1F8CC28}">
      <dgm:prSet/>
      <dgm:spPr/>
      <dgm:t>
        <a:bodyPr/>
        <a:lstStyle/>
        <a:p>
          <a:endParaRPr lang="en-US"/>
        </a:p>
      </dgm:t>
    </dgm:pt>
    <dgm:pt modelId="{246C407D-32B9-40BC-90A5-786F12314B61}" type="sibTrans" cxnId="{4AC18913-BB21-440C-A88B-A955F1F8CC28}">
      <dgm:prSet/>
      <dgm:spPr/>
      <dgm:t>
        <a:bodyPr/>
        <a:lstStyle/>
        <a:p>
          <a:endParaRPr lang="en-US"/>
        </a:p>
      </dgm:t>
    </dgm:pt>
    <dgm:pt modelId="{8F8FDDB8-49D8-45DA-A507-A42BE3D8664E}">
      <dgm:prSet phldrT="[Text]"/>
      <dgm:spPr/>
      <dgm:t>
        <a:bodyPr/>
        <a:lstStyle/>
        <a:p>
          <a:r>
            <a:rPr lang="en-US" b="1" dirty="0">
              <a:latin typeface="Arial Narrow" panose="020B0606020202030204" pitchFamily="34" charset="0"/>
            </a:rPr>
            <a:t>Insurer</a:t>
          </a:r>
        </a:p>
      </dgm:t>
    </dgm:pt>
    <dgm:pt modelId="{E9608190-98F1-40B0-8F51-790B09E296D0}" type="parTrans" cxnId="{0DDB50D2-DC38-41EE-ADF7-556F00D331DD}">
      <dgm:prSet/>
      <dgm:spPr/>
      <dgm:t>
        <a:bodyPr/>
        <a:lstStyle/>
        <a:p>
          <a:endParaRPr lang="en-US"/>
        </a:p>
      </dgm:t>
    </dgm:pt>
    <dgm:pt modelId="{7E6C60FA-D5EA-45B3-8E48-87DA3DE6E217}" type="sibTrans" cxnId="{0DDB50D2-DC38-41EE-ADF7-556F00D331DD}">
      <dgm:prSet/>
      <dgm:spPr/>
      <dgm:t>
        <a:bodyPr/>
        <a:lstStyle/>
        <a:p>
          <a:endParaRPr lang="en-US"/>
        </a:p>
      </dgm:t>
    </dgm:pt>
    <dgm:pt modelId="{F3793C75-DA65-4B06-B63E-E60B7B05BB11}">
      <dgm:prSet phldrT="[Text]"/>
      <dgm:spPr/>
      <dgm:t>
        <a:bodyPr/>
        <a:lstStyle/>
        <a:p>
          <a:r>
            <a:rPr lang="en-US" dirty="0">
              <a:latin typeface="Arial Narrow" panose="020B0606020202030204" pitchFamily="34" charset="0"/>
            </a:rPr>
            <a:t>Underwriting</a:t>
          </a:r>
        </a:p>
      </dgm:t>
    </dgm:pt>
    <dgm:pt modelId="{4AC3E011-F998-4C9D-BB97-2805DDCC0437}" type="parTrans" cxnId="{AFC266C1-23B8-413C-955D-C87B120005D3}">
      <dgm:prSet/>
      <dgm:spPr/>
      <dgm:t>
        <a:bodyPr/>
        <a:lstStyle/>
        <a:p>
          <a:endParaRPr lang="en-US"/>
        </a:p>
      </dgm:t>
    </dgm:pt>
    <dgm:pt modelId="{099490C1-A4D1-4E78-892C-C4BB779C01A8}" type="sibTrans" cxnId="{AFC266C1-23B8-413C-955D-C87B120005D3}">
      <dgm:prSet/>
      <dgm:spPr/>
      <dgm:t>
        <a:bodyPr/>
        <a:lstStyle/>
        <a:p>
          <a:endParaRPr lang="en-US"/>
        </a:p>
      </dgm:t>
    </dgm:pt>
    <dgm:pt modelId="{E663B918-4EA1-43AE-BA09-54046ECF59F1}">
      <dgm:prSet phldrT="[Text]"/>
      <dgm:spPr/>
      <dgm:t>
        <a:bodyPr/>
        <a:lstStyle/>
        <a:p>
          <a:r>
            <a:rPr lang="en-US" dirty="0">
              <a:latin typeface="Arial Narrow" panose="020B0606020202030204" pitchFamily="34" charset="0"/>
            </a:rPr>
            <a:t>Crowdfunding</a:t>
          </a:r>
        </a:p>
      </dgm:t>
    </dgm:pt>
    <dgm:pt modelId="{30D9C461-43AB-47FF-A126-BD5CC6D7A094}" type="parTrans" cxnId="{2F5413BF-B9FB-4DE0-9D69-767C5D614D25}">
      <dgm:prSet/>
      <dgm:spPr/>
      <dgm:t>
        <a:bodyPr/>
        <a:lstStyle/>
        <a:p>
          <a:endParaRPr lang="en-US"/>
        </a:p>
      </dgm:t>
    </dgm:pt>
    <dgm:pt modelId="{66A19878-D147-4571-B5DF-F5BACB2DC159}" type="sibTrans" cxnId="{2F5413BF-B9FB-4DE0-9D69-767C5D614D25}">
      <dgm:prSet/>
      <dgm:spPr/>
      <dgm:t>
        <a:bodyPr/>
        <a:lstStyle/>
        <a:p>
          <a:endParaRPr lang="en-US"/>
        </a:p>
      </dgm:t>
    </dgm:pt>
    <dgm:pt modelId="{B2E6C2B4-8D5A-4CBA-8FC5-7F6C66E51C17}">
      <dgm:prSet phldrT="[Text]"/>
      <dgm:spPr/>
      <dgm:t>
        <a:bodyPr/>
        <a:lstStyle/>
        <a:p>
          <a:r>
            <a:rPr lang="en-US" dirty="0">
              <a:latin typeface="Arial Narrow" panose="020B0606020202030204" pitchFamily="34" charset="0"/>
            </a:rPr>
            <a:t>Claims</a:t>
          </a:r>
        </a:p>
      </dgm:t>
    </dgm:pt>
    <dgm:pt modelId="{CB049A0C-CF33-4C7D-B02D-EA728D2996B4}" type="parTrans" cxnId="{740B03EF-30CA-4AAF-BBEB-A35017385496}">
      <dgm:prSet/>
      <dgm:spPr/>
      <dgm:t>
        <a:bodyPr/>
        <a:lstStyle/>
        <a:p>
          <a:endParaRPr lang="en-US"/>
        </a:p>
      </dgm:t>
    </dgm:pt>
    <dgm:pt modelId="{D99F3B19-0297-431C-AE36-172A578C3973}" type="sibTrans" cxnId="{740B03EF-30CA-4AAF-BBEB-A35017385496}">
      <dgm:prSet/>
      <dgm:spPr/>
      <dgm:t>
        <a:bodyPr/>
        <a:lstStyle/>
        <a:p>
          <a:endParaRPr lang="en-US"/>
        </a:p>
      </dgm:t>
    </dgm:pt>
    <dgm:pt modelId="{EC6A0B7B-E65E-43F3-A840-B7F3F5CE106F}">
      <dgm:prSet phldrT="[Text]"/>
      <dgm:spPr/>
      <dgm:t>
        <a:bodyPr/>
        <a:lstStyle/>
        <a:p>
          <a:r>
            <a:rPr lang="en-US" dirty="0">
              <a:latin typeface="Arial Narrow" panose="020B0606020202030204" pitchFamily="34" charset="0"/>
            </a:rPr>
            <a:t>Policy Services</a:t>
          </a:r>
        </a:p>
      </dgm:t>
    </dgm:pt>
    <dgm:pt modelId="{218C289E-0C29-4D10-BD9C-B3E76FAA5795}" type="parTrans" cxnId="{9CA0177A-256A-45CD-8089-ACB67923F13A}">
      <dgm:prSet/>
      <dgm:spPr/>
      <dgm:t>
        <a:bodyPr/>
        <a:lstStyle/>
        <a:p>
          <a:endParaRPr lang="en-US"/>
        </a:p>
      </dgm:t>
    </dgm:pt>
    <dgm:pt modelId="{F284A0EB-9507-48B6-978B-52CA8C14B67C}" type="sibTrans" cxnId="{9CA0177A-256A-45CD-8089-ACB67923F13A}">
      <dgm:prSet/>
      <dgm:spPr/>
      <dgm:t>
        <a:bodyPr/>
        <a:lstStyle/>
        <a:p>
          <a:endParaRPr lang="en-US"/>
        </a:p>
      </dgm:t>
    </dgm:pt>
    <dgm:pt modelId="{C7B47D85-6948-43B3-B261-D79CC0A26A71}">
      <dgm:prSet phldrT="[Text]"/>
      <dgm:spPr/>
      <dgm:t>
        <a:bodyPr/>
        <a:lstStyle/>
        <a:p>
          <a:endParaRPr lang="en-US" dirty="0"/>
        </a:p>
      </dgm:t>
    </dgm:pt>
    <dgm:pt modelId="{DC1B4932-7440-41B3-9A95-AF6C4A049018}" type="parTrans" cxnId="{C9A00366-6BD1-44F4-B420-5E73D0B220D7}">
      <dgm:prSet/>
      <dgm:spPr/>
      <dgm:t>
        <a:bodyPr/>
        <a:lstStyle/>
        <a:p>
          <a:endParaRPr lang="en-US"/>
        </a:p>
      </dgm:t>
    </dgm:pt>
    <dgm:pt modelId="{7E1423F3-1464-4EFB-A3FC-07D218430C46}" type="sibTrans" cxnId="{C9A00366-6BD1-44F4-B420-5E73D0B220D7}">
      <dgm:prSet/>
      <dgm:spPr/>
      <dgm:t>
        <a:bodyPr/>
        <a:lstStyle/>
        <a:p>
          <a:endParaRPr lang="en-US"/>
        </a:p>
      </dgm:t>
    </dgm:pt>
    <dgm:pt modelId="{B3209CA6-A90F-43B1-A0CF-970E71B7EF32}">
      <dgm:prSet phldrT="[Text]"/>
      <dgm:spPr/>
      <dgm:t>
        <a:bodyPr/>
        <a:lstStyle/>
        <a:p>
          <a:r>
            <a:rPr lang="en-US" b="1" dirty="0">
              <a:latin typeface="Arial Narrow" panose="020B0606020202030204" pitchFamily="34" charset="0"/>
            </a:rPr>
            <a:t>Broker/Agent</a:t>
          </a:r>
        </a:p>
      </dgm:t>
    </dgm:pt>
    <dgm:pt modelId="{760317BF-6C7E-475F-B551-5CFABD0825D9}" type="sibTrans" cxnId="{7E7B73D5-281E-4ECE-B1F8-F7540F172D63}">
      <dgm:prSet/>
      <dgm:spPr/>
      <dgm:t>
        <a:bodyPr/>
        <a:lstStyle/>
        <a:p>
          <a:endParaRPr lang="en-US"/>
        </a:p>
      </dgm:t>
    </dgm:pt>
    <dgm:pt modelId="{B6CF5395-692C-488D-A056-EE46A36093BB}" type="parTrans" cxnId="{7E7B73D5-281E-4ECE-B1F8-F7540F172D63}">
      <dgm:prSet/>
      <dgm:spPr/>
      <dgm:t>
        <a:bodyPr/>
        <a:lstStyle/>
        <a:p>
          <a:endParaRPr lang="en-US"/>
        </a:p>
      </dgm:t>
    </dgm:pt>
    <dgm:pt modelId="{0068F00C-17C2-4DD9-912C-7F54B242B2DF}">
      <dgm:prSet phldrT="[Text]"/>
      <dgm:spPr/>
      <dgm:t>
        <a:bodyPr/>
        <a:lstStyle/>
        <a:p>
          <a:r>
            <a:rPr lang="en-US" dirty="0">
              <a:latin typeface="Arial Narrow" panose="020B0606020202030204" pitchFamily="34" charset="0"/>
            </a:rPr>
            <a:t>Retailer</a:t>
          </a:r>
        </a:p>
      </dgm:t>
    </dgm:pt>
    <dgm:pt modelId="{47C5601A-98A7-47DE-9208-9D6EF6083A08}" type="sibTrans" cxnId="{35CDEF7F-91DD-4795-8233-A6F0C4CAB24C}">
      <dgm:prSet/>
      <dgm:spPr/>
      <dgm:t>
        <a:bodyPr/>
        <a:lstStyle/>
        <a:p>
          <a:endParaRPr lang="en-US"/>
        </a:p>
      </dgm:t>
    </dgm:pt>
    <dgm:pt modelId="{543BBC84-F7C0-4F26-8686-A4708BA6C1D1}" type="parTrans" cxnId="{35CDEF7F-91DD-4795-8233-A6F0C4CAB24C}">
      <dgm:prSet/>
      <dgm:spPr/>
      <dgm:t>
        <a:bodyPr/>
        <a:lstStyle/>
        <a:p>
          <a:endParaRPr lang="en-US"/>
        </a:p>
      </dgm:t>
    </dgm:pt>
    <dgm:pt modelId="{8AB8040C-E684-42DD-9B4E-95401586E786}">
      <dgm:prSet phldrT="[Text]"/>
      <dgm:spPr/>
      <dgm:t>
        <a:bodyPr/>
        <a:lstStyle/>
        <a:p>
          <a:r>
            <a:rPr lang="en-US" dirty="0">
              <a:latin typeface="Arial Narrow" panose="020B0606020202030204" pitchFamily="34" charset="0"/>
            </a:rPr>
            <a:t>MGA/TPA</a:t>
          </a:r>
        </a:p>
      </dgm:t>
    </dgm:pt>
    <dgm:pt modelId="{3F517DBA-29D9-42C0-B078-A74E210593AB}" type="sibTrans" cxnId="{009F5580-B33A-4588-A2E0-A4D2FFA85A03}">
      <dgm:prSet/>
      <dgm:spPr/>
      <dgm:t>
        <a:bodyPr/>
        <a:lstStyle/>
        <a:p>
          <a:endParaRPr lang="en-US"/>
        </a:p>
      </dgm:t>
    </dgm:pt>
    <dgm:pt modelId="{8ADEFD93-CD53-4155-B7AD-437C2620B8A4}" type="parTrans" cxnId="{009F5580-B33A-4588-A2E0-A4D2FFA85A03}">
      <dgm:prSet/>
      <dgm:spPr/>
      <dgm:t>
        <a:bodyPr/>
        <a:lstStyle/>
        <a:p>
          <a:endParaRPr lang="en-US"/>
        </a:p>
      </dgm:t>
    </dgm:pt>
    <dgm:pt modelId="{BF1A97BD-4698-4B8D-ACFC-B173A31D618B}">
      <dgm:prSet phldrT="[Text]"/>
      <dgm:spPr/>
      <dgm:t>
        <a:bodyPr/>
        <a:lstStyle/>
        <a:p>
          <a:r>
            <a:rPr lang="en-US" dirty="0">
              <a:latin typeface="Arial Narrow" panose="020B0606020202030204" pitchFamily="34" charset="0"/>
            </a:rPr>
            <a:t>Wholesaler</a:t>
          </a:r>
        </a:p>
      </dgm:t>
    </dgm:pt>
    <dgm:pt modelId="{89C36705-BCCA-4844-9988-FD3C0EF0FFB8}" type="sibTrans" cxnId="{1ABD0A83-CF87-4CBF-95CF-96018A5BFEDA}">
      <dgm:prSet/>
      <dgm:spPr/>
      <dgm:t>
        <a:bodyPr/>
        <a:lstStyle/>
        <a:p>
          <a:endParaRPr lang="en-US"/>
        </a:p>
      </dgm:t>
    </dgm:pt>
    <dgm:pt modelId="{55B5AC50-187C-4EE7-807C-E14FEA6F831B}" type="parTrans" cxnId="{1ABD0A83-CF87-4CBF-95CF-96018A5BFEDA}">
      <dgm:prSet/>
      <dgm:spPr/>
      <dgm:t>
        <a:bodyPr/>
        <a:lstStyle/>
        <a:p>
          <a:endParaRPr lang="en-US"/>
        </a:p>
      </dgm:t>
    </dgm:pt>
    <dgm:pt modelId="{434D94AB-5AB3-4CC7-8FFB-60884AC2369D}">
      <dgm:prSet phldrT="[Text]"/>
      <dgm:spPr/>
      <dgm:t>
        <a:bodyPr/>
        <a:lstStyle/>
        <a:p>
          <a:r>
            <a:rPr lang="en-US" dirty="0">
              <a:latin typeface="Arial Narrow" panose="020B0606020202030204" pitchFamily="34" charset="0"/>
            </a:rPr>
            <a:t>Marketing</a:t>
          </a:r>
        </a:p>
      </dgm:t>
    </dgm:pt>
    <dgm:pt modelId="{2B431EE5-EBDB-4BB5-A71D-1AC37382FF6D}" type="parTrans" cxnId="{0C46C453-2531-451A-97EA-ABAE75F1E6E5}">
      <dgm:prSet/>
      <dgm:spPr/>
      <dgm:t>
        <a:bodyPr/>
        <a:lstStyle/>
        <a:p>
          <a:endParaRPr lang="en-US"/>
        </a:p>
      </dgm:t>
    </dgm:pt>
    <dgm:pt modelId="{7E96D306-B1CC-447A-A642-1793364B5F8D}" type="sibTrans" cxnId="{0C46C453-2531-451A-97EA-ABAE75F1E6E5}">
      <dgm:prSet/>
      <dgm:spPr/>
      <dgm:t>
        <a:bodyPr/>
        <a:lstStyle/>
        <a:p>
          <a:endParaRPr lang="en-US"/>
        </a:p>
      </dgm:t>
    </dgm:pt>
    <dgm:pt modelId="{1B7A4D49-4D0B-4067-B49C-F70D42E07448}">
      <dgm:prSet phldrT="[Text]"/>
      <dgm:spPr/>
      <dgm:t>
        <a:bodyPr/>
        <a:lstStyle/>
        <a:p>
          <a:r>
            <a:rPr lang="en-US" dirty="0">
              <a:latin typeface="Arial Narrow" panose="020B0606020202030204" pitchFamily="34" charset="0"/>
            </a:rPr>
            <a:t>Loss Control</a:t>
          </a:r>
        </a:p>
      </dgm:t>
    </dgm:pt>
    <dgm:pt modelId="{84AADBFC-67F6-4A00-9BAB-B140F1389FF4}" type="parTrans" cxnId="{621C6158-A634-4706-B6F7-076E370306C0}">
      <dgm:prSet/>
      <dgm:spPr/>
      <dgm:t>
        <a:bodyPr/>
        <a:lstStyle/>
        <a:p>
          <a:endParaRPr lang="en-US"/>
        </a:p>
      </dgm:t>
    </dgm:pt>
    <dgm:pt modelId="{A13D909C-2386-4C06-A8FA-5D6C0FF10ECF}" type="sibTrans" cxnId="{621C6158-A634-4706-B6F7-076E370306C0}">
      <dgm:prSet/>
      <dgm:spPr/>
      <dgm:t>
        <a:bodyPr/>
        <a:lstStyle/>
        <a:p>
          <a:endParaRPr lang="en-US"/>
        </a:p>
      </dgm:t>
    </dgm:pt>
    <dgm:pt modelId="{2082D37B-E808-4450-AC14-606B195E08F5}">
      <dgm:prSet phldrT="[Text]"/>
      <dgm:spPr/>
      <dgm:t>
        <a:bodyPr/>
        <a:lstStyle/>
        <a:p>
          <a:r>
            <a:rPr lang="en-US" dirty="0">
              <a:latin typeface="Arial Narrow" panose="020B0606020202030204" pitchFamily="34" charset="0"/>
            </a:rPr>
            <a:t>Basic Need</a:t>
          </a:r>
        </a:p>
      </dgm:t>
    </dgm:pt>
    <dgm:pt modelId="{2F9586EE-95C6-4911-9A6E-310C4912263C}" type="parTrans" cxnId="{C07C1BD0-AB6B-4A6D-937A-D1747971FD6D}">
      <dgm:prSet/>
      <dgm:spPr/>
      <dgm:t>
        <a:bodyPr/>
        <a:lstStyle/>
        <a:p>
          <a:endParaRPr lang="en-US"/>
        </a:p>
      </dgm:t>
    </dgm:pt>
    <dgm:pt modelId="{B7A03BEB-0666-4C08-966B-D990CC97E215}" type="sibTrans" cxnId="{C07C1BD0-AB6B-4A6D-937A-D1747971FD6D}">
      <dgm:prSet/>
      <dgm:spPr/>
      <dgm:t>
        <a:bodyPr/>
        <a:lstStyle/>
        <a:p>
          <a:endParaRPr lang="en-US"/>
        </a:p>
      </dgm:t>
    </dgm:pt>
    <dgm:pt modelId="{CF5344A9-F08F-4E64-8697-08A1CD1F7211}" type="pres">
      <dgm:prSet presAssocID="{5D8372DB-967A-4BBC-AD96-4AAAE8A68330}" presName="Name0" presStyleCnt="0">
        <dgm:presLayoutVars>
          <dgm:dir/>
          <dgm:resizeHandles val="exact"/>
        </dgm:presLayoutVars>
      </dgm:prSet>
      <dgm:spPr/>
    </dgm:pt>
    <dgm:pt modelId="{42ACE6DB-88CB-4DC6-8842-A29531D0A742}" type="pres">
      <dgm:prSet presAssocID="{B84834DF-5DE2-4C05-B25E-82C3402A7A86}" presName="node" presStyleLbl="node1" presStyleIdx="0" presStyleCnt="3" custScaleX="104684" custLinFactNeighborX="-22639" custLinFactNeighborY="18736">
        <dgm:presLayoutVars>
          <dgm:bulletEnabled val="1"/>
        </dgm:presLayoutVars>
      </dgm:prSet>
      <dgm:spPr/>
    </dgm:pt>
    <dgm:pt modelId="{3E83CF51-A483-4B91-A6D0-0BD3A05E5C9F}" type="pres">
      <dgm:prSet presAssocID="{96D949AB-37CC-4C83-A6F6-71609434FA22}" presName="sibTrans" presStyleCnt="0"/>
      <dgm:spPr/>
    </dgm:pt>
    <dgm:pt modelId="{5A9EB4C2-61A9-4BA0-8F48-38DD380DEC24}" type="pres">
      <dgm:prSet presAssocID="{B3209CA6-A90F-43B1-A0CF-970E71B7EF32}" presName="node" presStyleLbl="node1" presStyleIdx="1" presStyleCnt="3">
        <dgm:presLayoutVars>
          <dgm:bulletEnabled val="1"/>
        </dgm:presLayoutVars>
      </dgm:prSet>
      <dgm:spPr/>
    </dgm:pt>
    <dgm:pt modelId="{FB82B61D-E2AC-434B-A952-81FB5B0B65B8}" type="pres">
      <dgm:prSet presAssocID="{760317BF-6C7E-475F-B551-5CFABD0825D9}" presName="sibTrans" presStyleCnt="0"/>
      <dgm:spPr/>
    </dgm:pt>
    <dgm:pt modelId="{65E0FC1A-2345-48B9-8644-C77957A25C41}" type="pres">
      <dgm:prSet presAssocID="{8F8FDDB8-49D8-45DA-A507-A42BE3D8664E}" presName="node" presStyleLbl="node1" presStyleIdx="2" presStyleCnt="3" custLinFactX="9347" custLinFactNeighborX="100000" custLinFactNeighborY="4240">
        <dgm:presLayoutVars>
          <dgm:bulletEnabled val="1"/>
        </dgm:presLayoutVars>
      </dgm:prSet>
      <dgm:spPr/>
    </dgm:pt>
  </dgm:ptLst>
  <dgm:cxnLst>
    <dgm:cxn modelId="{A8D85001-659F-4DAD-A1C4-7F7D6F235236}" type="presOf" srcId="{0068F00C-17C2-4DD9-912C-7F54B242B2DF}" destId="{5A9EB4C2-61A9-4BA0-8F48-38DD380DEC24}" srcOrd="0" destOrd="1" presId="urn:microsoft.com/office/officeart/2005/8/layout/hList6"/>
    <dgm:cxn modelId="{FBBC1209-D030-4A86-8566-163D4C59EEFE}" srcId="{5D8372DB-967A-4BBC-AD96-4AAAE8A68330}" destId="{B84834DF-5DE2-4C05-B25E-82C3402A7A86}" srcOrd="0" destOrd="0" parTransId="{4D0A9D25-8F61-42A1-A73A-148A16032DF2}" sibTransId="{96D949AB-37CC-4C83-A6F6-71609434FA22}"/>
    <dgm:cxn modelId="{A1D3E70B-78A7-4BC3-BB92-FFC0FC1D20CA}" type="presOf" srcId="{C7B47D85-6948-43B3-B261-D79CC0A26A71}" destId="{65E0FC1A-2345-48B9-8644-C77957A25C41}" srcOrd="0" destOrd="6" presId="urn:microsoft.com/office/officeart/2005/8/layout/hList6"/>
    <dgm:cxn modelId="{F7F36312-A657-4E7E-A35B-F908DEC88B0D}" type="presOf" srcId="{CE81113C-FA0D-4EDB-B90D-02134D75C6DB}" destId="{42ACE6DB-88CB-4DC6-8842-A29531D0A742}" srcOrd="0" destOrd="3" presId="urn:microsoft.com/office/officeart/2005/8/layout/hList6"/>
    <dgm:cxn modelId="{98BC8612-712E-473F-82E7-F5BFFFDCEBB0}" type="presOf" srcId="{F3793C75-DA65-4B06-B63E-E60B7B05BB11}" destId="{65E0FC1A-2345-48B9-8644-C77957A25C41}" srcOrd="0" destOrd="2" presId="urn:microsoft.com/office/officeart/2005/8/layout/hList6"/>
    <dgm:cxn modelId="{4AC18913-BB21-440C-A88B-A955F1F8CC28}" srcId="{B84834DF-5DE2-4C05-B25E-82C3402A7A86}" destId="{CE81113C-FA0D-4EDB-B90D-02134D75C6DB}" srcOrd="2" destOrd="0" parTransId="{78D206B5-1B2D-4841-882F-763CDDCE398F}" sibTransId="{246C407D-32B9-40BC-90A5-786F12314B61}"/>
    <dgm:cxn modelId="{FBFC8A16-B91A-4436-B10B-EE92CC54D789}" type="presOf" srcId="{C02AB87E-2342-456B-9EA3-D631A9EF65B1}" destId="{42ACE6DB-88CB-4DC6-8842-A29531D0A742}" srcOrd="0" destOrd="2" presId="urn:microsoft.com/office/officeart/2005/8/layout/hList6"/>
    <dgm:cxn modelId="{1F955D24-F4A1-4AD5-829B-173ACF9D318A}" type="presOf" srcId="{5D8372DB-967A-4BBC-AD96-4AAAE8A68330}" destId="{CF5344A9-F08F-4E64-8697-08A1CD1F7211}" srcOrd="0" destOrd="0" presId="urn:microsoft.com/office/officeart/2005/8/layout/hList6"/>
    <dgm:cxn modelId="{C9A00366-6BD1-44F4-B420-5E73D0B220D7}" srcId="{8F8FDDB8-49D8-45DA-A507-A42BE3D8664E}" destId="{C7B47D85-6948-43B3-B261-D79CC0A26A71}" srcOrd="5" destOrd="0" parTransId="{DC1B4932-7440-41B3-9A95-AF6C4A049018}" sibTransId="{7E1423F3-1464-4EFB-A3FC-07D218430C46}"/>
    <dgm:cxn modelId="{BC284B70-420C-415E-81B3-137617268340}" type="presOf" srcId="{8AB8040C-E684-42DD-9B4E-95401586E786}" destId="{5A9EB4C2-61A9-4BA0-8F48-38DD380DEC24}" srcOrd="0" destOrd="2" presId="urn:microsoft.com/office/officeart/2005/8/layout/hList6"/>
    <dgm:cxn modelId="{0C46C453-2531-451A-97EA-ABAE75F1E6E5}" srcId="{8F8FDDB8-49D8-45DA-A507-A42BE3D8664E}" destId="{434D94AB-5AB3-4CC7-8FFB-60884AC2369D}" srcOrd="0" destOrd="0" parTransId="{2B431EE5-EBDB-4BB5-A71D-1AC37382FF6D}" sibTransId="{7E96D306-B1CC-447A-A642-1793364B5F8D}"/>
    <dgm:cxn modelId="{621C6158-A634-4706-B6F7-076E370306C0}" srcId="{8F8FDDB8-49D8-45DA-A507-A42BE3D8664E}" destId="{1B7A4D49-4D0B-4067-B49C-F70D42E07448}" srcOrd="3" destOrd="0" parTransId="{84AADBFC-67F6-4A00-9BAB-B140F1389FF4}" sibTransId="{A13D909C-2386-4C06-A8FA-5D6C0FF10ECF}"/>
    <dgm:cxn modelId="{9CA0177A-256A-45CD-8089-ACB67923F13A}" srcId="{8F8FDDB8-49D8-45DA-A507-A42BE3D8664E}" destId="{EC6A0B7B-E65E-43F3-A840-B7F3F5CE106F}" srcOrd="4" destOrd="0" parTransId="{218C289E-0C29-4D10-BD9C-B3E76FAA5795}" sibTransId="{F284A0EB-9507-48B6-978B-52CA8C14B67C}"/>
    <dgm:cxn modelId="{35CDEF7F-91DD-4795-8233-A6F0C4CAB24C}" srcId="{B3209CA6-A90F-43B1-A0CF-970E71B7EF32}" destId="{0068F00C-17C2-4DD9-912C-7F54B242B2DF}" srcOrd="0" destOrd="0" parTransId="{543BBC84-F7C0-4F26-8686-A4708BA6C1D1}" sibTransId="{47C5601A-98A7-47DE-9208-9D6EF6083A08}"/>
    <dgm:cxn modelId="{009F5580-B33A-4588-A2E0-A4D2FFA85A03}" srcId="{B3209CA6-A90F-43B1-A0CF-970E71B7EF32}" destId="{8AB8040C-E684-42DD-9B4E-95401586E786}" srcOrd="1" destOrd="0" parTransId="{8ADEFD93-CD53-4155-B7AD-437C2620B8A4}" sibTransId="{3F517DBA-29D9-42C0-B078-A74E210593AB}"/>
    <dgm:cxn modelId="{1ABD0A83-CF87-4CBF-95CF-96018A5BFEDA}" srcId="{B3209CA6-A90F-43B1-A0CF-970E71B7EF32}" destId="{BF1A97BD-4698-4B8D-ACFC-B173A31D618B}" srcOrd="2" destOrd="0" parTransId="{55B5AC50-187C-4EE7-807C-E14FEA6F831B}" sibTransId="{89C36705-BCCA-4844-9988-FD3C0EF0FFB8}"/>
    <dgm:cxn modelId="{41454093-127C-490B-94DA-B974F3FA53C4}" type="presOf" srcId="{B3209CA6-A90F-43B1-A0CF-970E71B7EF32}" destId="{5A9EB4C2-61A9-4BA0-8F48-38DD380DEC24}" srcOrd="0" destOrd="0" presId="urn:microsoft.com/office/officeart/2005/8/layout/hList6"/>
    <dgm:cxn modelId="{4B07B29A-D1AD-448C-B41F-9E2107F4D17F}" type="presOf" srcId="{1B7A4D49-4D0B-4067-B49C-F70D42E07448}" destId="{65E0FC1A-2345-48B9-8644-C77957A25C41}" srcOrd="0" destOrd="4" presId="urn:microsoft.com/office/officeart/2005/8/layout/hList6"/>
    <dgm:cxn modelId="{688F2AA8-D893-4F05-9A7F-BDE86C09F9CA}" srcId="{B84834DF-5DE2-4C05-B25E-82C3402A7A86}" destId="{C02AB87E-2342-456B-9EA3-D631A9EF65B1}" srcOrd="1" destOrd="0" parTransId="{5C64B067-26CA-463D-8080-B8F04A2D2FFA}" sibTransId="{7C6213CF-CCAB-4A1A-8127-DF31C80AD9A7}"/>
    <dgm:cxn modelId="{5236E8B4-E47D-4FD9-8EBF-C535C46EF106}" type="presOf" srcId="{2082D37B-E808-4450-AC14-606B195E08F5}" destId="{42ACE6DB-88CB-4DC6-8842-A29531D0A742}" srcOrd="0" destOrd="1" presId="urn:microsoft.com/office/officeart/2005/8/layout/hList6"/>
    <dgm:cxn modelId="{E1260EB6-9D36-4779-AD16-0A1737A4CE03}" type="presOf" srcId="{8F8FDDB8-49D8-45DA-A507-A42BE3D8664E}" destId="{65E0FC1A-2345-48B9-8644-C77957A25C41}" srcOrd="0" destOrd="0" presId="urn:microsoft.com/office/officeart/2005/8/layout/hList6"/>
    <dgm:cxn modelId="{BE0EFABE-C3B8-4FDE-8934-6049F92F39D1}" type="presOf" srcId="{B2E6C2B4-8D5A-4CBA-8FC5-7F6C66E51C17}" destId="{65E0FC1A-2345-48B9-8644-C77957A25C41}" srcOrd="0" destOrd="3" presId="urn:microsoft.com/office/officeart/2005/8/layout/hList6"/>
    <dgm:cxn modelId="{2F5413BF-B9FB-4DE0-9D69-767C5D614D25}" srcId="{B84834DF-5DE2-4C05-B25E-82C3402A7A86}" destId="{E663B918-4EA1-43AE-BA09-54046ECF59F1}" srcOrd="3" destOrd="0" parTransId="{30D9C461-43AB-47FF-A126-BD5CC6D7A094}" sibTransId="{66A19878-D147-4571-B5DF-F5BACB2DC159}"/>
    <dgm:cxn modelId="{726B3CC0-4024-40A1-AA87-64CA63A48C8D}" type="presOf" srcId="{EC6A0B7B-E65E-43F3-A840-B7F3F5CE106F}" destId="{65E0FC1A-2345-48B9-8644-C77957A25C41}" srcOrd="0" destOrd="5" presId="urn:microsoft.com/office/officeart/2005/8/layout/hList6"/>
    <dgm:cxn modelId="{AFC266C1-23B8-413C-955D-C87B120005D3}" srcId="{8F8FDDB8-49D8-45DA-A507-A42BE3D8664E}" destId="{F3793C75-DA65-4B06-B63E-E60B7B05BB11}" srcOrd="1" destOrd="0" parTransId="{4AC3E011-F998-4C9D-BB97-2805DDCC0437}" sibTransId="{099490C1-A4D1-4E78-892C-C4BB779C01A8}"/>
    <dgm:cxn modelId="{C07C1BD0-AB6B-4A6D-937A-D1747971FD6D}" srcId="{B84834DF-5DE2-4C05-B25E-82C3402A7A86}" destId="{2082D37B-E808-4450-AC14-606B195E08F5}" srcOrd="0" destOrd="0" parTransId="{2F9586EE-95C6-4911-9A6E-310C4912263C}" sibTransId="{B7A03BEB-0666-4C08-966B-D990CC97E215}"/>
    <dgm:cxn modelId="{0DDB50D2-DC38-41EE-ADF7-556F00D331DD}" srcId="{5D8372DB-967A-4BBC-AD96-4AAAE8A68330}" destId="{8F8FDDB8-49D8-45DA-A507-A42BE3D8664E}" srcOrd="2" destOrd="0" parTransId="{E9608190-98F1-40B0-8F51-790B09E296D0}" sibTransId="{7E6C60FA-D5EA-45B3-8E48-87DA3DE6E217}"/>
    <dgm:cxn modelId="{7E7B73D5-281E-4ECE-B1F8-F7540F172D63}" srcId="{5D8372DB-967A-4BBC-AD96-4AAAE8A68330}" destId="{B3209CA6-A90F-43B1-A0CF-970E71B7EF32}" srcOrd="1" destOrd="0" parTransId="{B6CF5395-692C-488D-A056-EE46A36093BB}" sibTransId="{760317BF-6C7E-475F-B551-5CFABD0825D9}"/>
    <dgm:cxn modelId="{740B03EF-30CA-4AAF-BBEB-A35017385496}" srcId="{8F8FDDB8-49D8-45DA-A507-A42BE3D8664E}" destId="{B2E6C2B4-8D5A-4CBA-8FC5-7F6C66E51C17}" srcOrd="2" destOrd="0" parTransId="{CB049A0C-CF33-4C7D-B02D-EA728D2996B4}" sibTransId="{D99F3B19-0297-431C-AE36-172A578C3973}"/>
    <dgm:cxn modelId="{29EE7DF8-1355-4E5B-AA23-27429D835B18}" type="presOf" srcId="{B84834DF-5DE2-4C05-B25E-82C3402A7A86}" destId="{42ACE6DB-88CB-4DC6-8842-A29531D0A742}" srcOrd="0" destOrd="0" presId="urn:microsoft.com/office/officeart/2005/8/layout/hList6"/>
    <dgm:cxn modelId="{ECE265FB-08A4-468E-A382-E3868B613D7F}" type="presOf" srcId="{434D94AB-5AB3-4CC7-8FFB-60884AC2369D}" destId="{65E0FC1A-2345-48B9-8644-C77957A25C41}" srcOrd="0" destOrd="1" presId="urn:microsoft.com/office/officeart/2005/8/layout/hList6"/>
    <dgm:cxn modelId="{7E371DFD-1C60-4B9D-969F-A4494A7FE6B2}" type="presOf" srcId="{BF1A97BD-4698-4B8D-ACFC-B173A31D618B}" destId="{5A9EB4C2-61A9-4BA0-8F48-38DD380DEC24}" srcOrd="0" destOrd="3" presId="urn:microsoft.com/office/officeart/2005/8/layout/hList6"/>
    <dgm:cxn modelId="{6F851DFD-4834-4EF5-9593-1986BC22A22D}" type="presOf" srcId="{E663B918-4EA1-43AE-BA09-54046ECF59F1}" destId="{42ACE6DB-88CB-4DC6-8842-A29531D0A742}" srcOrd="0" destOrd="4" presId="urn:microsoft.com/office/officeart/2005/8/layout/hList6"/>
    <dgm:cxn modelId="{B4EE65E0-665B-402D-9130-261EC932C90F}" type="presParOf" srcId="{CF5344A9-F08F-4E64-8697-08A1CD1F7211}" destId="{42ACE6DB-88CB-4DC6-8842-A29531D0A742}" srcOrd="0" destOrd="0" presId="urn:microsoft.com/office/officeart/2005/8/layout/hList6"/>
    <dgm:cxn modelId="{1C156099-8B5A-435F-9A89-8468B6AD955E}" type="presParOf" srcId="{CF5344A9-F08F-4E64-8697-08A1CD1F7211}" destId="{3E83CF51-A483-4B91-A6D0-0BD3A05E5C9F}" srcOrd="1" destOrd="0" presId="urn:microsoft.com/office/officeart/2005/8/layout/hList6"/>
    <dgm:cxn modelId="{3964832C-30FE-4CAA-AFE4-626F12BB7DEB}" type="presParOf" srcId="{CF5344A9-F08F-4E64-8697-08A1CD1F7211}" destId="{5A9EB4C2-61A9-4BA0-8F48-38DD380DEC24}" srcOrd="2" destOrd="0" presId="urn:microsoft.com/office/officeart/2005/8/layout/hList6"/>
    <dgm:cxn modelId="{3905F366-61FE-4844-94B3-883D62EAFD6C}" type="presParOf" srcId="{CF5344A9-F08F-4E64-8697-08A1CD1F7211}" destId="{FB82B61D-E2AC-434B-A952-81FB5B0B65B8}" srcOrd="3" destOrd="0" presId="urn:microsoft.com/office/officeart/2005/8/layout/hList6"/>
    <dgm:cxn modelId="{9561232F-2E42-47C8-825D-BFFC7CCBC38C}" type="presParOf" srcId="{CF5344A9-F08F-4E64-8697-08A1CD1F7211}" destId="{65E0FC1A-2345-48B9-8644-C77957A25C4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CE6DB-88CB-4DC6-8842-A29531D0A742}">
      <dsp:nvSpPr>
        <dsp:cNvPr id="0" name=""/>
        <dsp:cNvSpPr/>
      </dsp:nvSpPr>
      <dsp:spPr>
        <a:xfrm rot="16200000">
          <a:off x="-928501" y="928501"/>
          <a:ext cx="3793561" cy="1936557"/>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Arial Narrow" panose="020B0606020202030204" pitchFamily="34" charset="0"/>
            </a:rPr>
            <a:t>Insured</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Basic Need</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Smart Contract</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P2P</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Crowdfunding</a:t>
          </a:r>
        </a:p>
      </dsp:txBody>
      <dsp:txXfrm rot="5400000">
        <a:off x="1" y="758711"/>
        <a:ext cx="1936557" cy="2276137"/>
      </dsp:txXfrm>
    </dsp:sp>
    <dsp:sp modelId="{5A9EB4C2-61A9-4BA0-8F48-38DD380DEC24}">
      <dsp:nvSpPr>
        <dsp:cNvPr id="0" name=""/>
        <dsp:cNvSpPr/>
      </dsp:nvSpPr>
      <dsp:spPr>
        <a:xfrm rot="16200000">
          <a:off x="1106396" y="971826"/>
          <a:ext cx="3793561" cy="1849907"/>
        </a:xfrm>
        <a:prstGeom prst="flowChartManualOperation">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Arial Narrow" panose="020B0606020202030204" pitchFamily="34" charset="0"/>
            </a:rPr>
            <a:t>Broker/Agent</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Retailer</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MGA/TPA</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Wholesaler</a:t>
          </a:r>
        </a:p>
      </dsp:txBody>
      <dsp:txXfrm rot="5400000">
        <a:off x="2078223" y="758711"/>
        <a:ext cx="1849907" cy="2276137"/>
      </dsp:txXfrm>
    </dsp:sp>
    <dsp:sp modelId="{65E0FC1A-2345-48B9-8644-C77957A25C41}">
      <dsp:nvSpPr>
        <dsp:cNvPr id="0" name=""/>
        <dsp:cNvSpPr/>
      </dsp:nvSpPr>
      <dsp:spPr>
        <a:xfrm rot="16200000">
          <a:off x="3097970" y="971826"/>
          <a:ext cx="3793561" cy="1849907"/>
        </a:xfrm>
        <a:prstGeom prst="flowChartManualOperation">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8952" bIns="0" numCol="1" spcCol="1270" anchor="t" anchorCtr="0">
          <a:noAutofit/>
        </a:bodyPr>
        <a:lstStyle/>
        <a:p>
          <a:pPr marL="0" lvl="0" indent="0" algn="l" defTabSz="1022350">
            <a:lnSpc>
              <a:spcPct val="90000"/>
            </a:lnSpc>
            <a:spcBef>
              <a:spcPct val="0"/>
            </a:spcBef>
            <a:spcAft>
              <a:spcPct val="35000"/>
            </a:spcAft>
            <a:buNone/>
          </a:pPr>
          <a:r>
            <a:rPr lang="en-US" sz="2300" b="1" kern="1200" dirty="0">
              <a:latin typeface="Arial Narrow" panose="020B0606020202030204" pitchFamily="34" charset="0"/>
            </a:rPr>
            <a:t>Insurer</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Marketing</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Underwriting</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Claims</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Loss Control</a:t>
          </a:r>
        </a:p>
        <a:p>
          <a:pPr marL="171450" lvl="1" indent="-171450" algn="l" defTabSz="800100">
            <a:lnSpc>
              <a:spcPct val="90000"/>
            </a:lnSpc>
            <a:spcBef>
              <a:spcPct val="0"/>
            </a:spcBef>
            <a:spcAft>
              <a:spcPct val="15000"/>
            </a:spcAft>
            <a:buChar char="•"/>
          </a:pPr>
          <a:r>
            <a:rPr lang="en-US" sz="1800" kern="1200" dirty="0">
              <a:latin typeface="Arial Narrow" panose="020B0606020202030204" pitchFamily="34" charset="0"/>
            </a:rPr>
            <a:t>Policy Services</a:t>
          </a:r>
        </a:p>
        <a:p>
          <a:pPr marL="171450" lvl="1" indent="-171450" algn="l" defTabSz="800100">
            <a:lnSpc>
              <a:spcPct val="90000"/>
            </a:lnSpc>
            <a:spcBef>
              <a:spcPct val="0"/>
            </a:spcBef>
            <a:spcAft>
              <a:spcPct val="15000"/>
            </a:spcAft>
            <a:buChar char="•"/>
          </a:pPr>
          <a:endParaRPr lang="en-US" sz="1800" kern="1200" dirty="0"/>
        </a:p>
      </dsp:txBody>
      <dsp:txXfrm rot="5400000">
        <a:off x="4069797" y="758711"/>
        <a:ext cx="1849907" cy="22761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327B2-02A1-4855-A9F6-D162B9B6D915}" type="datetimeFigureOut">
              <a:rPr lang="en-US" smtClean="0"/>
              <a:t>4/30/2018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8EB27-1C82-46C2-AAB9-D4F8ECD76654}" type="slidenum">
              <a:rPr lang="en-US" smtClean="0"/>
              <a:t>‹#›</a:t>
            </a:fld>
            <a:endParaRPr lang="en-US" dirty="0"/>
          </a:p>
        </p:txBody>
      </p:sp>
    </p:spTree>
    <p:extLst>
      <p:ext uri="{BB962C8B-B14F-4D97-AF65-F5344CB8AC3E}">
        <p14:creationId xmlns:p14="http://schemas.microsoft.com/office/powerpoint/2010/main" val="6640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EB27-1C82-46C2-AAB9-D4F8ECD76654}" type="slidenum">
              <a:rPr lang="en-US" smtClean="0"/>
              <a:t>1</a:t>
            </a:fld>
            <a:endParaRPr lang="en-US" dirty="0"/>
          </a:p>
        </p:txBody>
      </p:sp>
    </p:spTree>
    <p:extLst>
      <p:ext uri="{BB962C8B-B14F-4D97-AF65-F5344CB8AC3E}">
        <p14:creationId xmlns:p14="http://schemas.microsoft.com/office/powerpoint/2010/main" val="31383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Improve multi-party contracts</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Claims Management</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Reduce disputes </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Reduce costs, errors and time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Instant access and legal certainty</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Proof of insurance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Multinational policies</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Inter-firm accounting</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Excess of Loss Reinsurance</a:t>
            </a:r>
          </a:p>
          <a:p>
            <a:pPr marL="285750" marR="0" lvl="0" indent="-228600" defTabSz="914400" rtl="0" eaLnBrk="1" fontAlgn="auto" latinLnBrk="0" hangingPunct="1">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Narrow" panose="020B0606020202030204" pitchFamily="34" charset="0"/>
              </a:rPr>
              <a:t>Know your customer, anti-money laundering</a:t>
            </a:r>
          </a:p>
          <a:p>
            <a:endParaRPr lang="en-US" dirty="0"/>
          </a:p>
        </p:txBody>
      </p:sp>
      <p:sp>
        <p:nvSpPr>
          <p:cNvPr id="4" name="Slide Number Placeholder 3"/>
          <p:cNvSpPr>
            <a:spLocks noGrp="1"/>
          </p:cNvSpPr>
          <p:nvPr>
            <p:ph type="sldNum" sz="quarter" idx="10"/>
          </p:nvPr>
        </p:nvSpPr>
        <p:spPr/>
        <p:txBody>
          <a:bodyPr/>
          <a:lstStyle/>
          <a:p>
            <a:fld id="{9AB8EB27-1C82-46C2-AAB9-D4F8ECD76654}" type="slidenum">
              <a:rPr lang="en-US" smtClean="0"/>
              <a:t>15</a:t>
            </a:fld>
            <a:endParaRPr lang="en-US" dirty="0"/>
          </a:p>
        </p:txBody>
      </p:sp>
    </p:spTree>
    <p:extLst>
      <p:ext uri="{BB962C8B-B14F-4D97-AF65-F5344CB8AC3E}">
        <p14:creationId xmlns:p14="http://schemas.microsoft.com/office/powerpoint/2010/main" val="150649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Etherisc wins award for blockchain startup in 2017</a:t>
            </a:r>
          </a:p>
          <a:p>
            <a:r>
              <a:rPr lang="en-US" dirty="0"/>
              <a:t>SafeShare was named “Insurance Start-up of the Year” 2016</a:t>
            </a:r>
          </a:p>
        </p:txBody>
      </p:sp>
      <p:sp>
        <p:nvSpPr>
          <p:cNvPr id="4" name="Slide Number Placeholder 3"/>
          <p:cNvSpPr>
            <a:spLocks noGrp="1"/>
          </p:cNvSpPr>
          <p:nvPr>
            <p:ph type="sldNum" sz="quarter" idx="10"/>
          </p:nvPr>
        </p:nvSpPr>
        <p:spPr/>
        <p:txBody>
          <a:bodyPr/>
          <a:lstStyle/>
          <a:p>
            <a:fld id="{9AB8EB27-1C82-46C2-AAB9-D4F8ECD76654}" type="slidenum">
              <a:rPr lang="en-US" smtClean="0"/>
              <a:t>17</a:t>
            </a:fld>
            <a:endParaRPr lang="en-US" dirty="0"/>
          </a:p>
        </p:txBody>
      </p:sp>
    </p:spTree>
    <p:extLst>
      <p:ext uri="{BB962C8B-B14F-4D97-AF65-F5344CB8AC3E}">
        <p14:creationId xmlns:p14="http://schemas.microsoft.com/office/powerpoint/2010/main" val="522158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8706C-9771-4AF6-AB1E-FE4FCD840808}" type="datetime1">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02D60-FDDF-4D96-B680-518221A5EA8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09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7E0DEA-3C9D-4F3D-BDBC-071AA603D587}" type="datetime1">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404270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C61456-DF86-47CB-8FB8-F1500A056B10}" type="datetime1">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182128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E8DAC-969E-4FDF-8F39-7432D05B84FF}" type="datetime1">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208623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455CC-592F-4096-9FDC-92A039F5F4DD}" type="datetime1">
              <a:rPr lang="en-US" smtClean="0"/>
              <a:t>4/30/2018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702D60-FDDF-4D96-B680-518221A5EA8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5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18336B-6207-4737-993B-8604A9335C60}" type="datetime1">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267261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56ED22-D3DA-4FD7-8D1E-63BA5936091B}" type="datetime1">
              <a:rPr lang="en-US" smtClean="0"/>
              <a:t>4/30/2018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266451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34372-4D4F-49C2-BAD2-9E9747E46733}" type="datetime1">
              <a:rPr lang="en-US" smtClean="0"/>
              <a:t>4/30/2018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39330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03F50F-67D9-47B1-A745-7FFD11A03178}" type="datetime1">
              <a:rPr lang="en-US" smtClean="0"/>
              <a:t>4/30/2018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213041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BC20B4-9054-4EAA-9A94-6E1EABC0F6E1}" type="datetime1">
              <a:rPr lang="en-US" smtClean="0"/>
              <a:t>4/30/2018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7702D60-FDDF-4D96-B680-518221A5EA8D}" type="slidenum">
              <a:rPr lang="en-US" smtClean="0"/>
              <a:t>‹#›</a:t>
            </a:fld>
            <a:endParaRPr lang="en-US" dirty="0"/>
          </a:p>
        </p:txBody>
      </p:sp>
    </p:spTree>
    <p:extLst>
      <p:ext uri="{BB962C8B-B14F-4D97-AF65-F5344CB8AC3E}">
        <p14:creationId xmlns:p14="http://schemas.microsoft.com/office/powerpoint/2010/main" val="54622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C76618-B1E3-4217-B270-422723F09C6D}" type="datetime1">
              <a:rPr lang="en-US" smtClean="0"/>
              <a:t>4/30/2018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702D60-FDDF-4D96-B680-518221A5EA8D}" type="slidenum">
              <a:rPr lang="en-US" smtClean="0"/>
              <a:t>‹#›</a:t>
            </a:fld>
            <a:endParaRPr lang="en-US" dirty="0"/>
          </a:p>
        </p:txBody>
      </p:sp>
    </p:spTree>
    <p:extLst>
      <p:ext uri="{BB962C8B-B14F-4D97-AF65-F5344CB8AC3E}">
        <p14:creationId xmlns:p14="http://schemas.microsoft.com/office/powerpoint/2010/main" val="210293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EF1B2C-BB38-4D5A-A3AC-EB817146D09B}" type="datetime1">
              <a:rPr lang="en-US" smtClean="0"/>
              <a:t>4/30/2018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7702D60-FDDF-4D96-B680-518221A5EA8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185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8.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hyperlink" Target="http://jackbrummet.blogspot.com/2010/11/governor-crist-plans-jim-morrison.html" TargetMode="Externa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estadisticahostelera.blogspot.com/2011/11/los-clientes-de-antonio-en-restauracion.html" TargetMode="External"/><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edmorrison.com/some-thoughts-on-strategy-in-a-world-of-open-networks/" TargetMode="Externa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0.jpg"/><Relationship Id="rId5" Type="http://schemas.openxmlformats.org/officeDocument/2006/relationships/image" Target="../media/image5.jpg"/><Relationship Id="rId10" Type="http://schemas.openxmlformats.org/officeDocument/2006/relationships/image" Target="../media/image11.png"/><Relationship Id="rId4" Type="http://schemas.openxmlformats.org/officeDocument/2006/relationships/image" Target="../media/image4.jpg"/><Relationship Id="rId9"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amp;ehk=csUsc7e1uluj"/><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generated with high confidence">
            <a:extLst>
              <a:ext uri="{FF2B5EF4-FFF2-40B4-BE49-F238E27FC236}">
                <a16:creationId xmlns:a16="http://schemas.microsoft.com/office/drawing/2014/main" id="{2FB545EB-11D2-41D6-B84B-EBA3E9EDC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Slide Number Placeholder 1">
            <a:extLst>
              <a:ext uri="{FF2B5EF4-FFF2-40B4-BE49-F238E27FC236}">
                <a16:creationId xmlns:a16="http://schemas.microsoft.com/office/drawing/2014/main" id="{96C0CE00-0E38-4443-9279-9326079767A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9225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4EE89-B951-4BB2-B0EE-FCFAF76DAA35}"/>
              </a:ext>
            </a:extLst>
          </p:cNvPr>
          <p:cNvSpPr txBox="1"/>
          <p:nvPr/>
        </p:nvSpPr>
        <p:spPr>
          <a:xfrm>
            <a:off x="617109" y="399913"/>
            <a:ext cx="9460542" cy="646331"/>
          </a:xfrm>
          <a:prstGeom prst="rect">
            <a:avLst/>
          </a:prstGeom>
          <a:noFill/>
        </p:spPr>
        <p:txBody>
          <a:bodyPr wrap="square" rtlCol="0">
            <a:spAutoFit/>
          </a:bodyPr>
          <a:lstStyle/>
          <a:p>
            <a:r>
              <a:rPr lang="en-US" sz="3600" b="1" dirty="0">
                <a:latin typeface="Arial Narrow" panose="020B0606020202030204" pitchFamily="34" charset="0"/>
              </a:rPr>
              <a:t>Understanding Blockchain…… </a:t>
            </a:r>
            <a:r>
              <a:rPr lang="en-US" sz="2800" i="1" dirty="0">
                <a:latin typeface="Arial Narrow" panose="020B0606020202030204" pitchFamily="34" charset="0"/>
              </a:rPr>
              <a:t>Ability to exchange value</a:t>
            </a:r>
            <a:endParaRPr lang="en-US" sz="2800" dirty="0">
              <a:latin typeface="Arial Narrow" panose="020B0606020202030204" pitchFamily="34" charset="0"/>
            </a:endParaRPr>
          </a:p>
        </p:txBody>
      </p:sp>
      <p:pic>
        <p:nvPicPr>
          <p:cNvPr id="3" name="Picture 2">
            <a:extLst>
              <a:ext uri="{FF2B5EF4-FFF2-40B4-BE49-F238E27FC236}">
                <a16:creationId xmlns:a16="http://schemas.microsoft.com/office/drawing/2014/main" id="{5AABA6A8-17F6-4AF1-8991-F0B93352ADBC}"/>
              </a:ext>
            </a:extLst>
          </p:cNvPr>
          <p:cNvPicPr>
            <a:picLocks noChangeAspect="1"/>
          </p:cNvPicPr>
          <p:nvPr/>
        </p:nvPicPr>
        <p:blipFill>
          <a:blip r:embed="rId2"/>
          <a:stretch>
            <a:fillRect/>
          </a:stretch>
        </p:blipFill>
        <p:spPr>
          <a:xfrm>
            <a:off x="351274" y="1304779"/>
            <a:ext cx="5443134" cy="4871605"/>
          </a:xfrm>
          <a:prstGeom prst="rect">
            <a:avLst/>
          </a:prstGeom>
        </p:spPr>
      </p:pic>
      <p:sp>
        <p:nvSpPr>
          <p:cNvPr id="4" name="Content Placeholder 6">
            <a:extLst>
              <a:ext uri="{FF2B5EF4-FFF2-40B4-BE49-F238E27FC236}">
                <a16:creationId xmlns:a16="http://schemas.microsoft.com/office/drawing/2014/main" id="{565BEE5E-9DCA-4D76-8DF4-96DA68CDCE1A}"/>
              </a:ext>
            </a:extLst>
          </p:cNvPr>
          <p:cNvSpPr txBox="1">
            <a:spLocks/>
          </p:cNvSpPr>
          <p:nvPr/>
        </p:nvSpPr>
        <p:spPr>
          <a:xfrm>
            <a:off x="5591548" y="2143906"/>
            <a:ext cx="6151273" cy="3361745"/>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150" indent="0">
              <a:spcBef>
                <a:spcPts val="0"/>
              </a:spcBef>
              <a:spcAft>
                <a:spcPts val="600"/>
              </a:spcAft>
              <a:buClrTx/>
              <a:buSzTx/>
              <a:buNone/>
              <a:defRPr/>
            </a:pPr>
            <a:endParaRPr lang="en-US" sz="2400" dirty="0">
              <a:solidFill>
                <a:schemeClr val="tx1"/>
              </a:solidFill>
              <a:latin typeface="Arial Narrow" panose="020B0606020202030204" pitchFamily="34" charset="0"/>
            </a:endParaRPr>
          </a:p>
          <a:p>
            <a:pPr marL="400050" indent="-342900">
              <a:spcBef>
                <a:spcPts val="0"/>
              </a:spcBef>
              <a:spcAft>
                <a:spcPts val="600"/>
              </a:spcAft>
              <a:buClrTx/>
              <a:buSzTx/>
              <a:buFont typeface="Arial" panose="020B0604020202020204" pitchFamily="34" charset="0"/>
              <a:buChar char="•"/>
              <a:defRPr/>
            </a:pPr>
            <a:r>
              <a:rPr lang="en-US" sz="2800" dirty="0">
                <a:solidFill>
                  <a:schemeClr val="tx1"/>
                </a:solidFill>
                <a:latin typeface="Arial Narrow" panose="020B0606020202030204" pitchFamily="34" charset="0"/>
              </a:rPr>
              <a:t>Blocks of Information </a:t>
            </a:r>
            <a:r>
              <a:rPr lang="en-US" sz="2800" i="1" dirty="0">
                <a:solidFill>
                  <a:schemeClr val="tx1"/>
                </a:solidFill>
                <a:latin typeface="Arial Narrow" panose="020B0606020202030204" pitchFamily="34" charset="0"/>
              </a:rPr>
              <a:t>“linked together”</a:t>
            </a:r>
            <a:endParaRPr lang="en-US" sz="2800" dirty="0">
              <a:solidFill>
                <a:schemeClr val="tx1"/>
              </a:solidFill>
              <a:latin typeface="Arial Narrow" panose="020B0606020202030204" pitchFamily="34" charset="0"/>
            </a:endParaRPr>
          </a:p>
          <a:p>
            <a:pPr marL="400050" indent="-342900">
              <a:spcBef>
                <a:spcPts val="0"/>
              </a:spcBef>
              <a:spcAft>
                <a:spcPts val="600"/>
              </a:spcAft>
              <a:buClrTx/>
              <a:buSzTx/>
              <a:buFont typeface="Arial" panose="020B0604020202020204" pitchFamily="34" charset="0"/>
              <a:buChar char="•"/>
              <a:defRPr/>
            </a:pPr>
            <a:r>
              <a:rPr lang="en-US" sz="2800" dirty="0">
                <a:solidFill>
                  <a:schemeClr val="tx1"/>
                </a:solidFill>
                <a:latin typeface="Arial Narrow" panose="020B0606020202030204" pitchFamily="34" charset="0"/>
              </a:rPr>
              <a:t>Existing ledger verifiable by all parties</a:t>
            </a:r>
          </a:p>
          <a:p>
            <a:pPr marL="400050" indent="-342900">
              <a:spcBef>
                <a:spcPts val="0"/>
              </a:spcBef>
              <a:spcAft>
                <a:spcPts val="600"/>
              </a:spcAft>
              <a:buClrTx/>
              <a:buSzTx/>
              <a:buFont typeface="Arial" panose="020B0604020202020204" pitchFamily="34" charset="0"/>
              <a:buChar char="•"/>
              <a:defRPr/>
            </a:pPr>
            <a:r>
              <a:rPr lang="en-US" sz="2800" dirty="0">
                <a:solidFill>
                  <a:schemeClr val="tx1"/>
                </a:solidFill>
                <a:latin typeface="Arial Narrow" panose="020B0606020202030204" pitchFamily="34" charset="0"/>
              </a:rPr>
              <a:t>Global &amp; De-centralized trust mechanism</a:t>
            </a:r>
          </a:p>
          <a:p>
            <a:pPr marL="400050" indent="-342900">
              <a:spcBef>
                <a:spcPts val="0"/>
              </a:spcBef>
              <a:spcAft>
                <a:spcPts val="600"/>
              </a:spcAft>
              <a:buClrTx/>
              <a:buSzTx/>
              <a:buFont typeface="Arial" panose="020B0604020202020204" pitchFamily="34" charset="0"/>
              <a:buChar char="•"/>
              <a:defRPr/>
            </a:pPr>
            <a:r>
              <a:rPr lang="en-US" sz="2800" dirty="0">
                <a:solidFill>
                  <a:schemeClr val="tx1"/>
                </a:solidFill>
                <a:latin typeface="Arial Narrow" panose="020B0606020202030204" pitchFamily="34" charset="0"/>
              </a:rPr>
              <a:t>Sharing of Information</a:t>
            </a:r>
          </a:p>
          <a:p>
            <a:pPr marL="400050" indent="-342900">
              <a:spcBef>
                <a:spcPts val="0"/>
              </a:spcBef>
              <a:spcAft>
                <a:spcPts val="600"/>
              </a:spcAft>
              <a:buClrTx/>
              <a:buSzTx/>
              <a:buFont typeface="Arial" panose="020B0604020202020204" pitchFamily="34" charset="0"/>
              <a:buChar char="•"/>
              <a:defRPr/>
            </a:pPr>
            <a:r>
              <a:rPr lang="en-US" sz="2800" dirty="0">
                <a:solidFill>
                  <a:schemeClr val="tx1"/>
                </a:solidFill>
                <a:latin typeface="Arial Narrow" panose="020B0606020202030204" pitchFamily="34" charset="0"/>
              </a:rPr>
              <a:t>3</a:t>
            </a:r>
            <a:r>
              <a:rPr lang="en-US" sz="2800" baseline="30000" dirty="0">
                <a:solidFill>
                  <a:schemeClr val="tx1"/>
                </a:solidFill>
                <a:latin typeface="Arial Narrow" panose="020B0606020202030204" pitchFamily="34" charset="0"/>
              </a:rPr>
              <a:t>rd</a:t>
            </a:r>
            <a:r>
              <a:rPr lang="en-US" sz="2800" dirty="0">
                <a:solidFill>
                  <a:schemeClr val="tx1"/>
                </a:solidFill>
                <a:latin typeface="Arial Narrow" panose="020B0606020202030204" pitchFamily="34" charset="0"/>
              </a:rPr>
              <a:t> Parties, i.e. banking, Paypal…not required for such transactions</a:t>
            </a:r>
          </a:p>
        </p:txBody>
      </p:sp>
      <p:sp>
        <p:nvSpPr>
          <p:cNvPr id="5" name="Slide Number Placeholder 4">
            <a:extLst>
              <a:ext uri="{FF2B5EF4-FFF2-40B4-BE49-F238E27FC236}">
                <a16:creationId xmlns:a16="http://schemas.microsoft.com/office/drawing/2014/main" id="{8ABA6552-6F68-420E-A06F-0D4AA7C24C85}"/>
              </a:ext>
            </a:extLst>
          </p:cNvPr>
          <p:cNvSpPr>
            <a:spLocks noGrp="1"/>
          </p:cNvSpPr>
          <p:nvPr>
            <p:ph type="sldNum" sz="quarter" idx="12"/>
          </p:nvPr>
        </p:nvSpPr>
        <p:spPr/>
        <p:txBody>
          <a:bodyPr/>
          <a:lstStyle/>
          <a:p>
            <a:fld id="{67702D60-FDDF-4D96-B680-518221A5EA8D}" type="slidenum">
              <a:rPr lang="en-US" smtClean="0"/>
              <a:t>10</a:t>
            </a:fld>
            <a:endParaRPr lang="en-US" dirty="0"/>
          </a:p>
        </p:txBody>
      </p:sp>
    </p:spTree>
    <p:extLst>
      <p:ext uri="{BB962C8B-B14F-4D97-AF65-F5344CB8AC3E}">
        <p14:creationId xmlns:p14="http://schemas.microsoft.com/office/powerpoint/2010/main" val="178836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BCEE8F5-A2F9-49E9-BB79-4143E7865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992" y="1293292"/>
            <a:ext cx="1347788" cy="1519238"/>
          </a:xfrm>
          <a:prstGeom prst="rect">
            <a:avLst/>
          </a:prstGeom>
        </p:spPr>
      </p:pic>
      <p:pic>
        <p:nvPicPr>
          <p:cNvPr id="6" name="Picture 5">
            <a:extLst>
              <a:ext uri="{FF2B5EF4-FFF2-40B4-BE49-F238E27FC236}">
                <a16:creationId xmlns:a16="http://schemas.microsoft.com/office/drawing/2014/main" id="{A6D5901F-9D0F-4521-88C0-DBC42EEF4596}"/>
              </a:ext>
            </a:extLst>
          </p:cNvPr>
          <p:cNvPicPr>
            <a:picLocks noChangeAspect="1"/>
          </p:cNvPicPr>
          <p:nvPr/>
        </p:nvPicPr>
        <p:blipFill rotWithShape="1">
          <a:blip r:embed="rId3">
            <a:alphaModFix amt="25000"/>
            <a:duotone>
              <a:prstClr val="black"/>
              <a:srgbClr val="7DF2FF">
                <a:alpha val="50196"/>
                <a:tint val="45000"/>
                <a:satMod val="400000"/>
              </a:srgbClr>
            </a:duotone>
            <a:extLst/>
          </a:blip>
          <a:srcRect l="6969"/>
          <a:stretch/>
        </p:blipFill>
        <p:spPr>
          <a:xfrm>
            <a:off x="20" y="-8977"/>
            <a:ext cx="12191980" cy="6368585"/>
          </a:xfrm>
          <a:prstGeom prst="rect">
            <a:avLst/>
          </a:prstGeom>
        </p:spPr>
      </p:pic>
      <p:sp>
        <p:nvSpPr>
          <p:cNvPr id="2" name="TextBox 1">
            <a:extLst>
              <a:ext uri="{FF2B5EF4-FFF2-40B4-BE49-F238E27FC236}">
                <a16:creationId xmlns:a16="http://schemas.microsoft.com/office/drawing/2014/main" id="{517C3B29-5429-4D99-9524-8F26AFEDB82C}"/>
              </a:ext>
            </a:extLst>
          </p:cNvPr>
          <p:cNvSpPr txBox="1"/>
          <p:nvPr/>
        </p:nvSpPr>
        <p:spPr>
          <a:xfrm>
            <a:off x="617109" y="399913"/>
            <a:ext cx="3013517" cy="646331"/>
          </a:xfrm>
          <a:prstGeom prst="rect">
            <a:avLst/>
          </a:prstGeom>
          <a:noFill/>
        </p:spPr>
        <p:txBody>
          <a:bodyPr wrap="none" rtlCol="0">
            <a:spAutoFit/>
          </a:bodyPr>
          <a:lstStyle/>
          <a:p>
            <a:r>
              <a:rPr lang="en-US" sz="3600" b="1" dirty="0">
                <a:latin typeface="Arial Narrow" panose="020B0606020202030204" pitchFamily="34" charset="0"/>
              </a:rPr>
              <a:t>Currency Types</a:t>
            </a:r>
          </a:p>
        </p:txBody>
      </p:sp>
      <p:sp>
        <p:nvSpPr>
          <p:cNvPr id="3" name="Rectangle 2">
            <a:extLst>
              <a:ext uri="{FF2B5EF4-FFF2-40B4-BE49-F238E27FC236}">
                <a16:creationId xmlns:a16="http://schemas.microsoft.com/office/drawing/2014/main" id="{C72F15EA-0DB2-4660-9666-B484E37636F2}"/>
              </a:ext>
            </a:extLst>
          </p:cNvPr>
          <p:cNvSpPr/>
          <p:nvPr/>
        </p:nvSpPr>
        <p:spPr>
          <a:xfrm>
            <a:off x="1406526" y="2473085"/>
            <a:ext cx="1919600" cy="1132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Arial Narrow" panose="020B0606020202030204" pitchFamily="34" charset="0"/>
              </a:rPr>
              <a:t>Bitcoin</a:t>
            </a:r>
            <a:endParaRPr lang="en-US" b="1" dirty="0">
              <a:latin typeface="Arial Narrow" panose="020B0606020202030204" pitchFamily="34" charset="0"/>
            </a:endParaRPr>
          </a:p>
        </p:txBody>
      </p:sp>
      <p:sp>
        <p:nvSpPr>
          <p:cNvPr id="4" name="Rectangle 3">
            <a:extLst>
              <a:ext uri="{FF2B5EF4-FFF2-40B4-BE49-F238E27FC236}">
                <a16:creationId xmlns:a16="http://schemas.microsoft.com/office/drawing/2014/main" id="{31FB0D78-A764-4209-8EAD-BBF5DD9120BF}"/>
              </a:ext>
            </a:extLst>
          </p:cNvPr>
          <p:cNvSpPr/>
          <p:nvPr/>
        </p:nvSpPr>
        <p:spPr>
          <a:xfrm>
            <a:off x="3630626" y="2473084"/>
            <a:ext cx="1885407" cy="113204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Arial Narrow" panose="020B0606020202030204" pitchFamily="34" charset="0"/>
              </a:rPr>
              <a:t>Ethereum</a:t>
            </a:r>
            <a:endParaRPr lang="en-US" b="1" dirty="0">
              <a:latin typeface="Arial Narrow" panose="020B0606020202030204" pitchFamily="34" charset="0"/>
            </a:endParaRPr>
          </a:p>
        </p:txBody>
      </p:sp>
      <p:sp>
        <p:nvSpPr>
          <p:cNvPr id="5" name="Rectangle 4">
            <a:extLst>
              <a:ext uri="{FF2B5EF4-FFF2-40B4-BE49-F238E27FC236}">
                <a16:creationId xmlns:a16="http://schemas.microsoft.com/office/drawing/2014/main" id="{ECE8499A-06DD-4546-8BD0-51A81C85D137}"/>
              </a:ext>
            </a:extLst>
          </p:cNvPr>
          <p:cNvSpPr/>
          <p:nvPr/>
        </p:nvSpPr>
        <p:spPr>
          <a:xfrm>
            <a:off x="2525156" y="3881593"/>
            <a:ext cx="1902467" cy="11007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Arial Narrow" panose="020B0606020202030204" pitchFamily="34" charset="0"/>
              </a:rPr>
              <a:t>Ripple</a:t>
            </a:r>
            <a:endParaRPr lang="en-US" b="1" dirty="0">
              <a:latin typeface="Arial Narrow" panose="020B0606020202030204" pitchFamily="34" charset="0"/>
            </a:endParaRPr>
          </a:p>
        </p:txBody>
      </p:sp>
      <p:sp>
        <p:nvSpPr>
          <p:cNvPr id="7" name="TextBox 6">
            <a:extLst>
              <a:ext uri="{FF2B5EF4-FFF2-40B4-BE49-F238E27FC236}">
                <a16:creationId xmlns:a16="http://schemas.microsoft.com/office/drawing/2014/main" id="{37A17C8E-3924-4DB0-AC18-CAB191925E3A}"/>
              </a:ext>
            </a:extLst>
          </p:cNvPr>
          <p:cNvSpPr txBox="1"/>
          <p:nvPr/>
        </p:nvSpPr>
        <p:spPr>
          <a:xfrm>
            <a:off x="1495812" y="1673396"/>
            <a:ext cx="3806688" cy="523220"/>
          </a:xfrm>
          <a:prstGeom prst="rect">
            <a:avLst/>
          </a:prstGeom>
          <a:noFill/>
        </p:spPr>
        <p:txBody>
          <a:bodyPr wrap="square" rtlCol="0">
            <a:spAutoFit/>
          </a:bodyPr>
          <a:lstStyle/>
          <a:p>
            <a:pPr algn="ctr"/>
            <a:r>
              <a:rPr lang="en-US" sz="2800" b="1" i="1" dirty="0">
                <a:latin typeface="Arial Narrow" panose="020B0606020202030204" pitchFamily="34" charset="0"/>
              </a:rPr>
              <a:t>Cryptocurrency</a:t>
            </a:r>
          </a:p>
        </p:txBody>
      </p:sp>
      <p:sp>
        <p:nvSpPr>
          <p:cNvPr id="8" name="TextBox 7">
            <a:extLst>
              <a:ext uri="{FF2B5EF4-FFF2-40B4-BE49-F238E27FC236}">
                <a16:creationId xmlns:a16="http://schemas.microsoft.com/office/drawing/2014/main" id="{1AF3A6FA-5FD6-4E56-AC55-2C6DBFAC9B93}"/>
              </a:ext>
            </a:extLst>
          </p:cNvPr>
          <p:cNvSpPr txBox="1"/>
          <p:nvPr/>
        </p:nvSpPr>
        <p:spPr>
          <a:xfrm>
            <a:off x="6798292" y="1756504"/>
            <a:ext cx="3806688" cy="523220"/>
          </a:xfrm>
          <a:prstGeom prst="rect">
            <a:avLst/>
          </a:prstGeom>
          <a:noFill/>
        </p:spPr>
        <p:txBody>
          <a:bodyPr wrap="square" rtlCol="0">
            <a:spAutoFit/>
          </a:bodyPr>
          <a:lstStyle/>
          <a:p>
            <a:pPr algn="ctr"/>
            <a:r>
              <a:rPr lang="en-US" sz="2800" b="1" i="1" dirty="0">
                <a:latin typeface="Arial Narrow" panose="020B0606020202030204" pitchFamily="34" charset="0"/>
              </a:rPr>
              <a:t>Traditional Currency</a:t>
            </a:r>
          </a:p>
        </p:txBody>
      </p:sp>
      <p:sp>
        <p:nvSpPr>
          <p:cNvPr id="9" name="Rectangle 8">
            <a:extLst>
              <a:ext uri="{FF2B5EF4-FFF2-40B4-BE49-F238E27FC236}">
                <a16:creationId xmlns:a16="http://schemas.microsoft.com/office/drawing/2014/main" id="{DA33E25E-12C3-4C5F-A9BE-5014FF5CBF6D}"/>
              </a:ext>
            </a:extLst>
          </p:cNvPr>
          <p:cNvSpPr/>
          <p:nvPr/>
        </p:nvSpPr>
        <p:spPr>
          <a:xfrm>
            <a:off x="7623080" y="2506359"/>
            <a:ext cx="2175309" cy="13379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latin typeface="Arial Narrow" panose="020B0606020202030204" pitchFamily="34" charset="0"/>
              </a:rPr>
              <a:t>$, €, £, ¥</a:t>
            </a:r>
            <a:endParaRPr lang="en-US" sz="3600" dirty="0">
              <a:latin typeface="Arial Narrow" panose="020B0606020202030204" pitchFamily="34" charset="0"/>
            </a:endParaRPr>
          </a:p>
        </p:txBody>
      </p:sp>
      <p:pic>
        <p:nvPicPr>
          <p:cNvPr id="15" name="Picture 14">
            <a:extLst>
              <a:ext uri="{FF2B5EF4-FFF2-40B4-BE49-F238E27FC236}">
                <a16:creationId xmlns:a16="http://schemas.microsoft.com/office/drawing/2014/main" id="{76FEA687-A21F-4D21-A9E2-E07D4C3A3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867" y="3389109"/>
            <a:ext cx="1014863" cy="1078292"/>
          </a:xfrm>
          <a:prstGeom prst="rect">
            <a:avLst/>
          </a:prstGeom>
        </p:spPr>
      </p:pic>
      <p:pic>
        <p:nvPicPr>
          <p:cNvPr id="17" name="Picture 16" descr="A close up of a sign&#10;&#10;Description generated with high confidence">
            <a:extLst>
              <a:ext uri="{FF2B5EF4-FFF2-40B4-BE49-F238E27FC236}">
                <a16:creationId xmlns:a16="http://schemas.microsoft.com/office/drawing/2014/main" id="{60F95844-39A2-4855-94E5-F1998C7AE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09" y="3622510"/>
            <a:ext cx="1517242" cy="1719543"/>
          </a:xfrm>
          <a:prstGeom prst="rect">
            <a:avLst/>
          </a:prstGeom>
        </p:spPr>
      </p:pic>
      <p:pic>
        <p:nvPicPr>
          <p:cNvPr id="21" name="Picture 20">
            <a:extLst>
              <a:ext uri="{FF2B5EF4-FFF2-40B4-BE49-F238E27FC236}">
                <a16:creationId xmlns:a16="http://schemas.microsoft.com/office/drawing/2014/main" id="{BEE0D69F-66A1-4AE8-9652-1E33A4B0F5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8354" y="4521149"/>
            <a:ext cx="1151783" cy="1175947"/>
          </a:xfrm>
          <a:prstGeom prst="rect">
            <a:avLst/>
          </a:prstGeom>
        </p:spPr>
      </p:pic>
      <p:pic>
        <p:nvPicPr>
          <p:cNvPr id="23" name="Picture 22">
            <a:extLst>
              <a:ext uri="{FF2B5EF4-FFF2-40B4-BE49-F238E27FC236}">
                <a16:creationId xmlns:a16="http://schemas.microsoft.com/office/drawing/2014/main" id="{B5235E17-626D-4163-8206-00BE7FFAAB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0476" y="1879731"/>
            <a:ext cx="1270508" cy="1295583"/>
          </a:xfrm>
          <a:prstGeom prst="rect">
            <a:avLst/>
          </a:prstGeom>
        </p:spPr>
      </p:pic>
      <p:pic>
        <p:nvPicPr>
          <p:cNvPr id="14" name="Picture 13">
            <a:extLst>
              <a:ext uri="{FF2B5EF4-FFF2-40B4-BE49-F238E27FC236}">
                <a16:creationId xmlns:a16="http://schemas.microsoft.com/office/drawing/2014/main" id="{53143C37-88BA-4674-8E47-47608B24B6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8313" y="1512191"/>
            <a:ext cx="1173419" cy="1169228"/>
          </a:xfrm>
          <a:prstGeom prst="rect">
            <a:avLst/>
          </a:prstGeom>
        </p:spPr>
      </p:pic>
      <p:sp>
        <p:nvSpPr>
          <p:cNvPr id="10" name="Slide Number Placeholder 9">
            <a:extLst>
              <a:ext uri="{FF2B5EF4-FFF2-40B4-BE49-F238E27FC236}">
                <a16:creationId xmlns:a16="http://schemas.microsoft.com/office/drawing/2014/main" id="{50D04404-0D72-4F69-B6B2-461998CAFD89}"/>
              </a:ext>
            </a:extLst>
          </p:cNvPr>
          <p:cNvSpPr>
            <a:spLocks noGrp="1"/>
          </p:cNvSpPr>
          <p:nvPr>
            <p:ph type="sldNum" sz="quarter" idx="12"/>
          </p:nvPr>
        </p:nvSpPr>
        <p:spPr/>
        <p:txBody>
          <a:bodyPr/>
          <a:lstStyle/>
          <a:p>
            <a:fld id="{67702D60-FDDF-4D96-B680-518221A5EA8D}" type="slidenum">
              <a:rPr lang="en-US" smtClean="0"/>
              <a:t>11</a:t>
            </a:fld>
            <a:endParaRPr lang="en-US" dirty="0"/>
          </a:p>
        </p:txBody>
      </p:sp>
      <p:pic>
        <p:nvPicPr>
          <p:cNvPr id="12" name="Picture 11">
            <a:extLst>
              <a:ext uri="{FF2B5EF4-FFF2-40B4-BE49-F238E27FC236}">
                <a16:creationId xmlns:a16="http://schemas.microsoft.com/office/drawing/2014/main" id="{878FE758-18E1-4BB0-AC0B-6DEF4066E7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26902">
            <a:off x="3165448" y="4532308"/>
            <a:ext cx="2500313" cy="900113"/>
          </a:xfrm>
          <a:prstGeom prst="rect">
            <a:avLst/>
          </a:prstGeom>
        </p:spPr>
      </p:pic>
      <p:pic>
        <p:nvPicPr>
          <p:cNvPr id="19" name="Picture 18">
            <a:extLst>
              <a:ext uri="{FF2B5EF4-FFF2-40B4-BE49-F238E27FC236}">
                <a16:creationId xmlns:a16="http://schemas.microsoft.com/office/drawing/2014/main" id="{BFB009FD-A24F-4715-9DC8-B7E61CC59D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5205" y="3218784"/>
            <a:ext cx="1447535" cy="1558884"/>
          </a:xfrm>
          <a:prstGeom prst="rect">
            <a:avLst/>
          </a:prstGeom>
        </p:spPr>
      </p:pic>
    </p:spTree>
    <p:extLst>
      <p:ext uri="{BB962C8B-B14F-4D97-AF65-F5344CB8AC3E}">
        <p14:creationId xmlns:p14="http://schemas.microsoft.com/office/powerpoint/2010/main" val="116020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247643-37AB-47DE-B7BD-7A64FEB133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AEBC3119-F8E7-4266-91B8-7A1E808B48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0" name="Straight Connector 39">
            <a:extLst>
              <a:ext uri="{FF2B5EF4-FFF2-40B4-BE49-F238E27FC236}">
                <a16:creationId xmlns:a16="http://schemas.microsoft.com/office/drawing/2014/main" id="{57D15890-6502-4FAA-AB03-AFAC88EE29D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990D0034-F768-41E7-85D4-F38C4DE857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4F7E42D-8B5A-4FC8-81CD-9E60171F7F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8C04651D-B9F4-4935-A02D-364153FBDF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4196821-275E-475F-B5EF-FFA4365EF058}"/>
              </a:ext>
            </a:extLst>
          </p:cNvPr>
          <p:cNvSpPr>
            <a:spLocks noGrp="1"/>
          </p:cNvSpPr>
          <p:nvPr>
            <p:ph type="title"/>
          </p:nvPr>
        </p:nvSpPr>
        <p:spPr>
          <a:xfrm>
            <a:off x="604111" y="1325125"/>
            <a:ext cx="3084844" cy="2103875"/>
          </a:xfrm>
        </p:spPr>
        <p:txBody>
          <a:bodyPr vert="horz" lIns="91440" tIns="45720" rIns="91440" bIns="45720" rtlCol="0" anchor="b">
            <a:noAutofit/>
          </a:bodyPr>
          <a:lstStyle/>
          <a:p>
            <a:r>
              <a:rPr lang="en-US" b="1" dirty="0">
                <a:solidFill>
                  <a:srgbClr val="FFFFFF"/>
                </a:solidFill>
              </a:rPr>
              <a:t>Blockchain</a:t>
            </a:r>
            <a:br>
              <a:rPr lang="en-US" b="1" dirty="0">
                <a:solidFill>
                  <a:srgbClr val="FFFFFF"/>
                </a:solidFill>
              </a:rPr>
            </a:br>
            <a:br>
              <a:rPr lang="en-US" b="1" dirty="0">
                <a:solidFill>
                  <a:srgbClr val="FFFFFF"/>
                </a:solidFill>
              </a:rPr>
            </a:br>
            <a:r>
              <a:rPr lang="en-US" b="1" i="1" dirty="0">
                <a:solidFill>
                  <a:srgbClr val="FFFFFF"/>
                </a:solidFill>
              </a:rPr>
              <a:t>Other Business </a:t>
            </a:r>
            <a:br>
              <a:rPr lang="en-US" b="1" i="1" dirty="0">
                <a:solidFill>
                  <a:srgbClr val="FFFFFF"/>
                </a:solidFill>
              </a:rPr>
            </a:br>
            <a:r>
              <a:rPr lang="en-US" b="1" i="1" dirty="0">
                <a:solidFill>
                  <a:srgbClr val="FFFFFF"/>
                </a:solidFill>
              </a:rPr>
              <a:t>Examples</a:t>
            </a:r>
          </a:p>
        </p:txBody>
      </p:sp>
      <p:sp>
        <p:nvSpPr>
          <p:cNvPr id="13" name="Content Placeholder 4">
            <a:extLst>
              <a:ext uri="{FF2B5EF4-FFF2-40B4-BE49-F238E27FC236}">
                <a16:creationId xmlns:a16="http://schemas.microsoft.com/office/drawing/2014/main" id="{75FF807D-FBCA-4CE4-AEEF-724F7C697971}"/>
              </a:ext>
            </a:extLst>
          </p:cNvPr>
          <p:cNvSpPr txBox="1">
            <a:spLocks noGrp="1"/>
          </p:cNvSpPr>
          <p:nvPr>
            <p:ph sz="half" idx="2"/>
          </p:nvPr>
        </p:nvSpPr>
        <p:spPr>
          <a:xfrm>
            <a:off x="4806311" y="1568772"/>
            <a:ext cx="4937760" cy="4023360"/>
          </a:xfrm>
          <a:prstGeom prst="rect">
            <a:avLst/>
          </a:prstGeom>
        </p:spPr>
        <p:txBody>
          <a:bodyPr vert="horz" lIns="0" tIns="45720" rIns="0" bIns="45720" rtlCol="0">
            <a:noAutofit/>
          </a:bodyPr>
          <a:lstStyle/>
          <a:p>
            <a:pPr marL="57150" indent="0">
              <a:lnSpc>
                <a:spcPct val="0"/>
              </a:lnSpc>
              <a:spcAft>
                <a:spcPts val="0"/>
              </a:spcAft>
              <a:buNone/>
            </a:pPr>
            <a:r>
              <a:rPr lang="en-US" sz="1000" dirty="0">
                <a:solidFill>
                  <a:srgbClr val="FFFFFF"/>
                </a:solidFill>
              </a:rPr>
              <a:t>Payments, Trade Finance</a:t>
            </a:r>
          </a:p>
          <a:p>
            <a:pPr marL="0" indent="0">
              <a:spcAft>
                <a:spcPts val="0"/>
              </a:spcAft>
              <a:buNone/>
            </a:pPr>
            <a:endParaRPr lang="en-US" sz="400" dirty="0">
              <a:solidFill>
                <a:srgbClr val="FFFFFF"/>
              </a:solidFill>
            </a:endParaRPr>
          </a:p>
        </p:txBody>
      </p:sp>
      <p:pic>
        <p:nvPicPr>
          <p:cNvPr id="4" name="Picture 3">
            <a:extLst>
              <a:ext uri="{FF2B5EF4-FFF2-40B4-BE49-F238E27FC236}">
                <a16:creationId xmlns:a16="http://schemas.microsoft.com/office/drawing/2014/main" id="{D4ED0BB0-AD92-4BC2-9956-47389BF26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49" y="0"/>
            <a:ext cx="8688701" cy="6858000"/>
          </a:xfrm>
          <a:prstGeom prst="rect">
            <a:avLst/>
          </a:prstGeom>
        </p:spPr>
      </p:pic>
      <p:sp>
        <p:nvSpPr>
          <p:cNvPr id="3" name="Slide Number Placeholder 2">
            <a:extLst>
              <a:ext uri="{FF2B5EF4-FFF2-40B4-BE49-F238E27FC236}">
                <a16:creationId xmlns:a16="http://schemas.microsoft.com/office/drawing/2014/main" id="{A79A8E40-59FB-431D-894B-355D472B0A2D}"/>
              </a:ext>
            </a:extLst>
          </p:cNvPr>
          <p:cNvSpPr>
            <a:spLocks noGrp="1"/>
          </p:cNvSpPr>
          <p:nvPr>
            <p:ph type="sldNum" sz="quarter" idx="12"/>
          </p:nvPr>
        </p:nvSpPr>
        <p:spPr/>
        <p:txBody>
          <a:bodyPr/>
          <a:lstStyle/>
          <a:p>
            <a:fld id="{67702D60-FDDF-4D96-B680-518221A5EA8D}" type="slidenum">
              <a:rPr lang="en-US" smtClean="0"/>
              <a:t>12</a:t>
            </a:fld>
            <a:endParaRPr lang="en-US" dirty="0"/>
          </a:p>
        </p:txBody>
      </p:sp>
    </p:spTree>
    <p:extLst>
      <p:ext uri="{BB962C8B-B14F-4D97-AF65-F5344CB8AC3E}">
        <p14:creationId xmlns:p14="http://schemas.microsoft.com/office/powerpoint/2010/main" val="14993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1FE3E08-F7FB-42B0-B3AF-C66CBE4C0DF1}"/>
              </a:ext>
            </a:extLst>
          </p:cNvPr>
          <p:cNvGraphicFramePr/>
          <p:nvPr>
            <p:extLst>
              <p:ext uri="{D42A27DB-BD31-4B8C-83A1-F6EECF244321}">
                <p14:modId xmlns:p14="http://schemas.microsoft.com/office/powerpoint/2010/main" val="3212985738"/>
              </p:ext>
            </p:extLst>
          </p:nvPr>
        </p:nvGraphicFramePr>
        <p:xfrm>
          <a:off x="1992430" y="1568918"/>
          <a:ext cx="5919705" cy="3793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06A23F9-7B70-4A9E-902F-C3FD6962D571}"/>
              </a:ext>
            </a:extLst>
          </p:cNvPr>
          <p:cNvGrpSpPr/>
          <p:nvPr/>
        </p:nvGrpSpPr>
        <p:grpSpPr>
          <a:xfrm>
            <a:off x="8099437" y="1665171"/>
            <a:ext cx="1987839" cy="3447052"/>
            <a:chOff x="3751754" y="-1"/>
            <a:chExt cx="1744689" cy="3052233"/>
          </a:xfrm>
          <a:solidFill>
            <a:srgbClr val="7ABDE9"/>
          </a:solidFill>
        </p:grpSpPr>
        <p:sp>
          <p:nvSpPr>
            <p:cNvPr id="4" name="Flowchart: Manual Operation 3">
              <a:extLst>
                <a:ext uri="{FF2B5EF4-FFF2-40B4-BE49-F238E27FC236}">
                  <a16:creationId xmlns:a16="http://schemas.microsoft.com/office/drawing/2014/main" id="{5966493B-33F6-4A0E-86FB-B9034A6202D2}"/>
                </a:ext>
              </a:extLst>
            </p:cNvPr>
            <p:cNvSpPr/>
            <p:nvPr/>
          </p:nvSpPr>
          <p:spPr>
            <a:xfrm rot="16200000">
              <a:off x="3097982" y="653771"/>
              <a:ext cx="3052233" cy="1744689"/>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Flowchart: Manual Operation 4">
              <a:extLst>
                <a:ext uri="{FF2B5EF4-FFF2-40B4-BE49-F238E27FC236}">
                  <a16:creationId xmlns:a16="http://schemas.microsoft.com/office/drawing/2014/main" id="{5B63916A-F70C-40FB-B1C8-84E65DB5A87C}"/>
                </a:ext>
              </a:extLst>
            </p:cNvPr>
            <p:cNvSpPr txBox="1"/>
            <p:nvPr/>
          </p:nvSpPr>
          <p:spPr>
            <a:xfrm>
              <a:off x="3751754" y="592712"/>
              <a:ext cx="1744689" cy="17254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0" rIns="155545"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arrow" panose="020B0606020202030204" pitchFamily="34" charset="0"/>
                </a:rPr>
                <a:t>Reinsurer(s)</a:t>
              </a: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rPr>
                <a:t>Multi-</a:t>
              </a:r>
              <a:r>
                <a:rPr lang="en-US" sz="1900" dirty="0">
                  <a:solidFill>
                    <a:prstClr val="white"/>
                  </a:solidFill>
                  <a:latin typeface="Arial Narrow" panose="020B0606020202030204" pitchFamily="34" charset="0"/>
                </a:rPr>
                <a:t>C</a:t>
              </a: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rPr>
                <a:t>edent</a:t>
              </a: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rPr>
                <a:t>Layered Risks</a:t>
              </a: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0" u="none" strike="noStrike" kern="1200" cap="none" spc="0" normalizeH="0" baseline="0" noProof="0" dirty="0">
                  <a:ln>
                    <a:noFill/>
                  </a:ln>
                  <a:solidFill>
                    <a:prstClr val="white"/>
                  </a:solidFill>
                  <a:effectLst/>
                  <a:uLnTx/>
                  <a:uFillTx/>
                  <a:latin typeface="Arial Narrow" panose="020B0606020202030204" pitchFamily="34" charset="0"/>
                </a:rPr>
                <a:t>Risk Modeling</a:t>
              </a:r>
            </a:p>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C3E78976-5650-4A87-A30A-04F73B176E1E}"/>
              </a:ext>
            </a:extLst>
          </p:cNvPr>
          <p:cNvSpPr txBox="1"/>
          <p:nvPr/>
        </p:nvSpPr>
        <p:spPr>
          <a:xfrm>
            <a:off x="500168" y="6413736"/>
            <a:ext cx="5035353" cy="646331"/>
          </a:xfrm>
          <a:prstGeom prst="rect">
            <a:avLst/>
          </a:prstGeom>
          <a:noFill/>
        </p:spPr>
        <p:txBody>
          <a:bodyPr wrap="none" rtlCol="0">
            <a:spAutoFit/>
          </a:bodyPr>
          <a:lstStyle/>
          <a:p>
            <a:r>
              <a:rPr lang="en-US" dirty="0">
                <a:solidFill>
                  <a:schemeClr val="bg1"/>
                </a:solidFill>
                <a:latin typeface="Arial Narrow" panose="020B0606020202030204" pitchFamily="34" charset="0"/>
              </a:rPr>
              <a:t>* Risk-related documents can be shared in the ecosystem</a:t>
            </a:r>
          </a:p>
          <a:p>
            <a:endParaRPr lang="en-US" dirty="0">
              <a:solidFill>
                <a:schemeClr val="bg1"/>
              </a:solidFill>
            </a:endParaRPr>
          </a:p>
        </p:txBody>
      </p:sp>
      <p:sp>
        <p:nvSpPr>
          <p:cNvPr id="10" name="TextBox 9">
            <a:extLst>
              <a:ext uri="{FF2B5EF4-FFF2-40B4-BE49-F238E27FC236}">
                <a16:creationId xmlns:a16="http://schemas.microsoft.com/office/drawing/2014/main" id="{2AFFE47C-049D-489F-AEE7-4F7813AA9828}"/>
              </a:ext>
            </a:extLst>
          </p:cNvPr>
          <p:cNvSpPr txBox="1"/>
          <p:nvPr/>
        </p:nvSpPr>
        <p:spPr>
          <a:xfrm>
            <a:off x="617109" y="399913"/>
            <a:ext cx="7016793" cy="646331"/>
          </a:xfrm>
          <a:prstGeom prst="rect">
            <a:avLst/>
          </a:prstGeom>
          <a:noFill/>
        </p:spPr>
        <p:txBody>
          <a:bodyPr wrap="none" rtlCol="0">
            <a:spAutoFit/>
          </a:bodyPr>
          <a:lstStyle/>
          <a:p>
            <a:r>
              <a:rPr lang="en-US" sz="3600" b="1" dirty="0">
                <a:latin typeface="Arial Narrow" panose="020B0606020202030204" pitchFamily="34" charset="0"/>
              </a:rPr>
              <a:t>Blockchain – Various Insurance Roles</a:t>
            </a:r>
          </a:p>
        </p:txBody>
      </p:sp>
      <p:sp>
        <p:nvSpPr>
          <p:cNvPr id="6" name="Slide Number Placeholder 5">
            <a:extLst>
              <a:ext uri="{FF2B5EF4-FFF2-40B4-BE49-F238E27FC236}">
                <a16:creationId xmlns:a16="http://schemas.microsoft.com/office/drawing/2014/main" id="{3F7156FE-7CF3-4F65-800A-F6F57A79747B}"/>
              </a:ext>
            </a:extLst>
          </p:cNvPr>
          <p:cNvSpPr>
            <a:spLocks noGrp="1"/>
          </p:cNvSpPr>
          <p:nvPr>
            <p:ph type="sldNum" sz="quarter" idx="12"/>
          </p:nvPr>
        </p:nvSpPr>
        <p:spPr/>
        <p:txBody>
          <a:bodyPr/>
          <a:lstStyle/>
          <a:p>
            <a:fld id="{67702D60-FDDF-4D96-B680-518221A5EA8D}" type="slidenum">
              <a:rPr lang="en-US" smtClean="0"/>
              <a:t>13</a:t>
            </a:fld>
            <a:endParaRPr lang="en-US" dirty="0"/>
          </a:p>
        </p:txBody>
      </p:sp>
    </p:spTree>
    <p:extLst>
      <p:ext uri="{BB962C8B-B14F-4D97-AF65-F5344CB8AC3E}">
        <p14:creationId xmlns:p14="http://schemas.microsoft.com/office/powerpoint/2010/main" val="297082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C4540-08E5-4738-BCB8-9BAC884CC6DF}"/>
              </a:ext>
            </a:extLst>
          </p:cNvPr>
          <p:cNvSpPr txBox="1"/>
          <p:nvPr/>
        </p:nvSpPr>
        <p:spPr>
          <a:xfrm>
            <a:off x="617109" y="399913"/>
            <a:ext cx="6237605" cy="646331"/>
          </a:xfrm>
          <a:prstGeom prst="rect">
            <a:avLst/>
          </a:prstGeom>
          <a:noFill/>
        </p:spPr>
        <p:txBody>
          <a:bodyPr wrap="none" rtlCol="0">
            <a:spAutoFit/>
          </a:bodyPr>
          <a:lstStyle/>
          <a:p>
            <a:r>
              <a:rPr lang="en-US" sz="3600" b="1" dirty="0">
                <a:latin typeface="Arial Narrow" panose="020B0606020202030204" pitchFamily="34" charset="0"/>
              </a:rPr>
              <a:t>Blockchain Distribution Channels</a:t>
            </a:r>
          </a:p>
        </p:txBody>
      </p:sp>
      <p:grpSp>
        <p:nvGrpSpPr>
          <p:cNvPr id="12" name="Group 11">
            <a:extLst>
              <a:ext uri="{FF2B5EF4-FFF2-40B4-BE49-F238E27FC236}">
                <a16:creationId xmlns:a16="http://schemas.microsoft.com/office/drawing/2014/main" id="{73053F22-B467-4784-934A-5E81EDD5D4EF}"/>
              </a:ext>
            </a:extLst>
          </p:cNvPr>
          <p:cNvGrpSpPr/>
          <p:nvPr/>
        </p:nvGrpSpPr>
        <p:grpSpPr>
          <a:xfrm>
            <a:off x="609600" y="1439287"/>
            <a:ext cx="10972800" cy="2599911"/>
            <a:chOff x="609600" y="1439287"/>
            <a:chExt cx="10972800" cy="2599911"/>
          </a:xfrm>
        </p:grpSpPr>
        <p:pic>
          <p:nvPicPr>
            <p:cNvPr id="4" name="Picture 3">
              <a:extLst>
                <a:ext uri="{FF2B5EF4-FFF2-40B4-BE49-F238E27FC236}">
                  <a16:creationId xmlns:a16="http://schemas.microsoft.com/office/drawing/2014/main" id="{F0B99E26-A90F-4446-88D2-DCB8D4246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37593"/>
              <a:ext cx="10972800" cy="2101605"/>
            </a:xfrm>
            <a:prstGeom prst="rect">
              <a:avLst/>
            </a:prstGeom>
          </p:spPr>
        </p:pic>
        <p:sp>
          <p:nvSpPr>
            <p:cNvPr id="5" name="TextBox 4">
              <a:extLst>
                <a:ext uri="{FF2B5EF4-FFF2-40B4-BE49-F238E27FC236}">
                  <a16:creationId xmlns:a16="http://schemas.microsoft.com/office/drawing/2014/main" id="{90E8AAB7-666A-47F8-86F9-16305EB3A683}"/>
                </a:ext>
              </a:extLst>
            </p:cNvPr>
            <p:cNvSpPr txBox="1"/>
            <p:nvPr/>
          </p:nvSpPr>
          <p:spPr>
            <a:xfrm>
              <a:off x="950338" y="1457325"/>
              <a:ext cx="1410964" cy="707886"/>
            </a:xfrm>
            <a:prstGeom prst="rect">
              <a:avLst/>
            </a:prstGeom>
            <a:noFill/>
          </p:spPr>
          <p:txBody>
            <a:bodyPr wrap="none" rtlCol="0">
              <a:spAutoFit/>
            </a:bodyPr>
            <a:lstStyle/>
            <a:p>
              <a:pPr algn="ctr"/>
              <a:r>
                <a:rPr lang="en-US" sz="2000" dirty="0">
                  <a:latin typeface="Arial Narrow" panose="020B0606020202030204" pitchFamily="34" charset="0"/>
                </a:rPr>
                <a:t>Product </a:t>
              </a:r>
            </a:p>
            <a:p>
              <a:pPr algn="ctr"/>
              <a:r>
                <a:rPr lang="en-US" sz="2000" dirty="0">
                  <a:latin typeface="Arial Narrow" panose="020B0606020202030204" pitchFamily="34" charset="0"/>
                </a:rPr>
                <a:t>Management</a:t>
              </a:r>
            </a:p>
          </p:txBody>
        </p:sp>
        <p:sp>
          <p:nvSpPr>
            <p:cNvPr id="7" name="TextBox 6">
              <a:extLst>
                <a:ext uri="{FF2B5EF4-FFF2-40B4-BE49-F238E27FC236}">
                  <a16:creationId xmlns:a16="http://schemas.microsoft.com/office/drawing/2014/main" id="{C075B5D1-FA4A-4F35-8780-8ABDF905416D}"/>
                </a:ext>
              </a:extLst>
            </p:cNvPr>
            <p:cNvSpPr txBox="1"/>
            <p:nvPr/>
          </p:nvSpPr>
          <p:spPr>
            <a:xfrm>
              <a:off x="2872575" y="1737538"/>
              <a:ext cx="1107997" cy="400110"/>
            </a:xfrm>
            <a:prstGeom prst="rect">
              <a:avLst/>
            </a:prstGeom>
            <a:noFill/>
          </p:spPr>
          <p:txBody>
            <a:bodyPr wrap="none" rtlCol="0">
              <a:spAutoFit/>
            </a:bodyPr>
            <a:lstStyle/>
            <a:p>
              <a:pPr algn="ctr"/>
              <a:r>
                <a:rPr lang="en-US" sz="2000" dirty="0">
                  <a:latin typeface="Arial Narrow" panose="020B0606020202030204" pitchFamily="34" charset="0"/>
                </a:rPr>
                <a:t>Marketing</a:t>
              </a:r>
            </a:p>
          </p:txBody>
        </p:sp>
        <p:sp>
          <p:nvSpPr>
            <p:cNvPr id="8" name="TextBox 7">
              <a:extLst>
                <a:ext uri="{FF2B5EF4-FFF2-40B4-BE49-F238E27FC236}">
                  <a16:creationId xmlns:a16="http://schemas.microsoft.com/office/drawing/2014/main" id="{2EC9B3D6-2662-4DBC-BFC3-F473C4DBAD65}"/>
                </a:ext>
              </a:extLst>
            </p:cNvPr>
            <p:cNvSpPr txBox="1"/>
            <p:nvPr/>
          </p:nvSpPr>
          <p:spPr>
            <a:xfrm>
              <a:off x="4656307" y="1439287"/>
              <a:ext cx="1236236" cy="707886"/>
            </a:xfrm>
            <a:prstGeom prst="rect">
              <a:avLst/>
            </a:prstGeom>
            <a:noFill/>
          </p:spPr>
          <p:txBody>
            <a:bodyPr wrap="none" rtlCol="0">
              <a:spAutoFit/>
            </a:bodyPr>
            <a:lstStyle/>
            <a:p>
              <a:pPr algn="ctr"/>
              <a:r>
                <a:rPr lang="en-US" sz="2000" dirty="0">
                  <a:latin typeface="Arial Narrow" panose="020B0606020202030204" pitchFamily="34" charset="0"/>
                </a:rPr>
                <a:t>Sales &amp; </a:t>
              </a:r>
            </a:p>
            <a:p>
              <a:pPr algn="ctr"/>
              <a:r>
                <a:rPr lang="en-US" sz="2000" dirty="0">
                  <a:latin typeface="Arial Narrow" panose="020B0606020202030204" pitchFamily="34" charset="0"/>
                </a:rPr>
                <a:t>Distribution</a:t>
              </a:r>
            </a:p>
          </p:txBody>
        </p:sp>
        <p:sp>
          <p:nvSpPr>
            <p:cNvPr id="9" name="TextBox 8">
              <a:extLst>
                <a:ext uri="{FF2B5EF4-FFF2-40B4-BE49-F238E27FC236}">
                  <a16:creationId xmlns:a16="http://schemas.microsoft.com/office/drawing/2014/main" id="{50FD2B02-5729-4CD0-98BC-5E70ADA3B974}"/>
                </a:ext>
              </a:extLst>
            </p:cNvPr>
            <p:cNvSpPr txBox="1"/>
            <p:nvPr/>
          </p:nvSpPr>
          <p:spPr>
            <a:xfrm>
              <a:off x="8325242" y="1439287"/>
              <a:ext cx="994183" cy="707886"/>
            </a:xfrm>
            <a:prstGeom prst="rect">
              <a:avLst/>
            </a:prstGeom>
            <a:noFill/>
          </p:spPr>
          <p:txBody>
            <a:bodyPr wrap="none" rtlCol="0">
              <a:spAutoFit/>
            </a:bodyPr>
            <a:lstStyle/>
            <a:p>
              <a:pPr algn="ctr"/>
              <a:r>
                <a:rPr lang="en-US" sz="2000" dirty="0">
                  <a:latin typeface="Arial Narrow" panose="020B0606020202030204" pitchFamily="34" charset="0"/>
                </a:rPr>
                <a:t>Policy</a:t>
              </a:r>
            </a:p>
            <a:p>
              <a:pPr algn="ctr"/>
              <a:r>
                <a:rPr lang="en-US" sz="2000" dirty="0">
                  <a:latin typeface="Arial Narrow" panose="020B0606020202030204" pitchFamily="34" charset="0"/>
                </a:rPr>
                <a:t>Services</a:t>
              </a:r>
            </a:p>
          </p:txBody>
        </p:sp>
        <p:sp>
          <p:nvSpPr>
            <p:cNvPr id="10" name="TextBox 9">
              <a:extLst>
                <a:ext uri="{FF2B5EF4-FFF2-40B4-BE49-F238E27FC236}">
                  <a16:creationId xmlns:a16="http://schemas.microsoft.com/office/drawing/2014/main" id="{33E6245D-BCCB-4E0C-9162-FCADC659BA43}"/>
                </a:ext>
              </a:extLst>
            </p:cNvPr>
            <p:cNvSpPr txBox="1"/>
            <p:nvPr/>
          </p:nvSpPr>
          <p:spPr>
            <a:xfrm>
              <a:off x="9878263" y="1457325"/>
              <a:ext cx="1410964" cy="707886"/>
            </a:xfrm>
            <a:prstGeom prst="rect">
              <a:avLst/>
            </a:prstGeom>
            <a:noFill/>
          </p:spPr>
          <p:txBody>
            <a:bodyPr wrap="none" rtlCol="0">
              <a:spAutoFit/>
            </a:bodyPr>
            <a:lstStyle/>
            <a:p>
              <a:pPr algn="ctr"/>
              <a:r>
                <a:rPr lang="en-US" sz="2000" dirty="0">
                  <a:latin typeface="Arial Narrow" panose="020B0606020202030204" pitchFamily="34" charset="0"/>
                </a:rPr>
                <a:t>Claims</a:t>
              </a:r>
            </a:p>
            <a:p>
              <a:pPr algn="ctr"/>
              <a:r>
                <a:rPr lang="en-US" sz="2000" dirty="0">
                  <a:latin typeface="Arial Narrow" panose="020B0606020202030204" pitchFamily="34" charset="0"/>
                </a:rPr>
                <a:t>Management</a:t>
              </a:r>
            </a:p>
          </p:txBody>
        </p:sp>
        <p:sp>
          <p:nvSpPr>
            <p:cNvPr id="11" name="TextBox 10">
              <a:extLst>
                <a:ext uri="{FF2B5EF4-FFF2-40B4-BE49-F238E27FC236}">
                  <a16:creationId xmlns:a16="http://schemas.microsoft.com/office/drawing/2014/main" id="{4345FF05-1408-40FD-ACBB-4304EC303C49}"/>
                </a:ext>
              </a:extLst>
            </p:cNvPr>
            <p:cNvSpPr txBox="1"/>
            <p:nvPr/>
          </p:nvSpPr>
          <p:spPr>
            <a:xfrm>
              <a:off x="6319495" y="1439287"/>
              <a:ext cx="1423788" cy="707886"/>
            </a:xfrm>
            <a:prstGeom prst="rect">
              <a:avLst/>
            </a:prstGeom>
            <a:noFill/>
          </p:spPr>
          <p:txBody>
            <a:bodyPr wrap="none" rtlCol="0">
              <a:spAutoFit/>
            </a:bodyPr>
            <a:lstStyle/>
            <a:p>
              <a:pPr algn="ctr"/>
              <a:r>
                <a:rPr lang="en-US" sz="2000" dirty="0">
                  <a:latin typeface="Arial Narrow" panose="020B0606020202030204" pitchFamily="34" charset="0"/>
                </a:rPr>
                <a:t>Underwriting </a:t>
              </a:r>
            </a:p>
            <a:p>
              <a:pPr algn="ctr"/>
              <a:r>
                <a:rPr lang="en-US" sz="2000" dirty="0">
                  <a:latin typeface="Arial Narrow" panose="020B0606020202030204" pitchFamily="34" charset="0"/>
                </a:rPr>
                <a:t>Business</a:t>
              </a:r>
            </a:p>
          </p:txBody>
        </p:sp>
      </p:grpSp>
      <p:sp>
        <p:nvSpPr>
          <p:cNvPr id="13" name="TextBox 12">
            <a:extLst>
              <a:ext uri="{FF2B5EF4-FFF2-40B4-BE49-F238E27FC236}">
                <a16:creationId xmlns:a16="http://schemas.microsoft.com/office/drawing/2014/main" id="{88BCACA7-2779-41AC-85B3-65C27F92313B}"/>
              </a:ext>
            </a:extLst>
          </p:cNvPr>
          <p:cNvSpPr txBox="1"/>
          <p:nvPr/>
        </p:nvSpPr>
        <p:spPr>
          <a:xfrm>
            <a:off x="4559292" y="5127723"/>
            <a:ext cx="1319592" cy="738664"/>
          </a:xfrm>
          <a:prstGeom prst="rect">
            <a:avLst/>
          </a:prstGeom>
          <a:noFill/>
        </p:spPr>
        <p:txBody>
          <a:bodyPr wrap="none" rIns="91440" rtlCol="0">
            <a:spAutoFit/>
          </a:bodyPr>
          <a:lstStyle/>
          <a:p>
            <a:r>
              <a:rPr lang="en-US" sz="1400" dirty="0">
                <a:latin typeface="Arial Narrow" panose="020B0606020202030204" pitchFamily="34" charset="0"/>
              </a:rPr>
              <a:t>1. Contracts</a:t>
            </a:r>
          </a:p>
          <a:p>
            <a:r>
              <a:rPr lang="en-US" sz="1400" dirty="0">
                <a:latin typeface="Arial Narrow" panose="020B0606020202030204" pitchFamily="34" charset="0"/>
              </a:rPr>
              <a:t>2. Customer Info</a:t>
            </a:r>
          </a:p>
          <a:p>
            <a:r>
              <a:rPr lang="en-US" sz="1400" dirty="0">
                <a:latin typeface="Arial Narrow" panose="020B0606020202030204" pitchFamily="34" charset="0"/>
              </a:rPr>
              <a:t>3. Policy Info</a:t>
            </a:r>
          </a:p>
        </p:txBody>
      </p:sp>
      <p:sp>
        <p:nvSpPr>
          <p:cNvPr id="14" name="TextBox 13">
            <a:extLst>
              <a:ext uri="{FF2B5EF4-FFF2-40B4-BE49-F238E27FC236}">
                <a16:creationId xmlns:a16="http://schemas.microsoft.com/office/drawing/2014/main" id="{C42FFB9E-9EAC-43CB-8886-68143F4A9CEA}"/>
              </a:ext>
            </a:extLst>
          </p:cNvPr>
          <p:cNvSpPr txBox="1"/>
          <p:nvPr/>
        </p:nvSpPr>
        <p:spPr>
          <a:xfrm>
            <a:off x="6231020" y="5091134"/>
            <a:ext cx="1922321" cy="954107"/>
          </a:xfrm>
          <a:prstGeom prst="rect">
            <a:avLst/>
          </a:prstGeom>
          <a:noFill/>
        </p:spPr>
        <p:txBody>
          <a:bodyPr wrap="square" rtlCol="0">
            <a:spAutoFit/>
          </a:bodyPr>
          <a:lstStyle/>
          <a:p>
            <a:r>
              <a:rPr lang="en-US" sz="1400" dirty="0">
                <a:latin typeface="Arial Narrow" panose="020B0606020202030204" pitchFamily="34" charset="0"/>
              </a:rPr>
              <a:t>1. Medical Records</a:t>
            </a:r>
          </a:p>
          <a:p>
            <a:r>
              <a:rPr lang="en-US" sz="1400" dirty="0">
                <a:latin typeface="Arial Narrow" panose="020B0606020202030204" pitchFamily="34" charset="0"/>
              </a:rPr>
              <a:t>2. Driving Records</a:t>
            </a:r>
          </a:p>
          <a:p>
            <a:r>
              <a:rPr lang="en-US" sz="1400" dirty="0">
                <a:latin typeface="Arial Narrow" panose="020B0606020202030204" pitchFamily="34" charset="0"/>
              </a:rPr>
              <a:t>3. Pharmacy Records</a:t>
            </a:r>
          </a:p>
          <a:p>
            <a:r>
              <a:rPr lang="en-US" sz="1400" dirty="0">
                <a:latin typeface="Arial Narrow" panose="020B0606020202030204" pitchFamily="34" charset="0"/>
              </a:rPr>
              <a:t>4. Property Details</a:t>
            </a:r>
          </a:p>
        </p:txBody>
      </p:sp>
      <p:cxnSp>
        <p:nvCxnSpPr>
          <p:cNvPr id="16" name="Straight Arrow Connector 15">
            <a:extLst>
              <a:ext uri="{FF2B5EF4-FFF2-40B4-BE49-F238E27FC236}">
                <a16:creationId xmlns:a16="http://schemas.microsoft.com/office/drawing/2014/main" id="{2A83D46B-5A8A-428C-8F90-31BCCDDEB8FE}"/>
              </a:ext>
            </a:extLst>
          </p:cNvPr>
          <p:cNvCxnSpPr/>
          <p:nvPr/>
        </p:nvCxnSpPr>
        <p:spPr>
          <a:xfrm>
            <a:off x="5191125" y="3952875"/>
            <a:ext cx="0" cy="89535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E5EE9A-18FF-4888-A3B1-07166BA621ED}"/>
              </a:ext>
            </a:extLst>
          </p:cNvPr>
          <p:cNvSpPr txBox="1"/>
          <p:nvPr/>
        </p:nvSpPr>
        <p:spPr>
          <a:xfrm>
            <a:off x="8147118" y="5127723"/>
            <a:ext cx="1922321" cy="738664"/>
          </a:xfrm>
          <a:prstGeom prst="rect">
            <a:avLst/>
          </a:prstGeom>
          <a:noFill/>
        </p:spPr>
        <p:txBody>
          <a:bodyPr wrap="square" rtlCol="0">
            <a:spAutoFit/>
          </a:bodyPr>
          <a:lstStyle/>
          <a:p>
            <a:r>
              <a:rPr lang="en-US" sz="1400" dirty="0">
                <a:latin typeface="Arial Narrow" panose="020B0606020202030204" pitchFamily="34" charset="0"/>
              </a:rPr>
              <a:t>1. Policy Renewal</a:t>
            </a:r>
          </a:p>
          <a:p>
            <a:r>
              <a:rPr lang="en-US" sz="1400" dirty="0">
                <a:latin typeface="Arial Narrow" panose="020B0606020202030204" pitchFamily="34" charset="0"/>
              </a:rPr>
              <a:t>2. Renewal Premium</a:t>
            </a:r>
          </a:p>
          <a:p>
            <a:r>
              <a:rPr lang="en-US" sz="1400" dirty="0">
                <a:latin typeface="Arial Narrow" panose="020B0606020202030204" pitchFamily="34" charset="0"/>
              </a:rPr>
              <a:t>3. Endorsements</a:t>
            </a:r>
          </a:p>
        </p:txBody>
      </p:sp>
      <p:sp>
        <p:nvSpPr>
          <p:cNvPr id="20" name="TextBox 19">
            <a:extLst>
              <a:ext uri="{FF2B5EF4-FFF2-40B4-BE49-F238E27FC236}">
                <a16:creationId xmlns:a16="http://schemas.microsoft.com/office/drawing/2014/main" id="{FC6715AD-8AC9-495E-B2BF-43240D752157}"/>
              </a:ext>
            </a:extLst>
          </p:cNvPr>
          <p:cNvSpPr txBox="1"/>
          <p:nvPr/>
        </p:nvSpPr>
        <p:spPr>
          <a:xfrm>
            <a:off x="10029732" y="5091134"/>
            <a:ext cx="1922321" cy="954107"/>
          </a:xfrm>
          <a:prstGeom prst="rect">
            <a:avLst/>
          </a:prstGeom>
          <a:noFill/>
        </p:spPr>
        <p:txBody>
          <a:bodyPr wrap="square" rtlCol="0">
            <a:spAutoFit/>
          </a:bodyPr>
          <a:lstStyle/>
          <a:p>
            <a:r>
              <a:rPr lang="en-US" sz="1400" dirty="0">
                <a:latin typeface="Arial Narrow" panose="020B0606020202030204" pitchFamily="34" charset="0"/>
              </a:rPr>
              <a:t>1. Claims Payments</a:t>
            </a:r>
          </a:p>
          <a:p>
            <a:r>
              <a:rPr lang="en-US" sz="1400" dirty="0">
                <a:latin typeface="Arial Narrow" panose="020B0606020202030204" pitchFamily="34" charset="0"/>
              </a:rPr>
              <a:t>2. Fraud Management</a:t>
            </a:r>
          </a:p>
          <a:p>
            <a:r>
              <a:rPr lang="en-US" sz="1400" dirty="0">
                <a:latin typeface="Arial Narrow" panose="020B0606020202030204" pitchFamily="34" charset="0"/>
              </a:rPr>
              <a:t>3. Claims process automation </a:t>
            </a:r>
          </a:p>
        </p:txBody>
      </p:sp>
      <p:sp>
        <p:nvSpPr>
          <p:cNvPr id="21" name="Rectangle: Rounded Corners 20">
            <a:extLst>
              <a:ext uri="{FF2B5EF4-FFF2-40B4-BE49-F238E27FC236}">
                <a16:creationId xmlns:a16="http://schemas.microsoft.com/office/drawing/2014/main" id="{F2099181-BEDA-4047-AA62-586AAAB0F174}"/>
              </a:ext>
            </a:extLst>
          </p:cNvPr>
          <p:cNvSpPr/>
          <p:nvPr/>
        </p:nvSpPr>
        <p:spPr>
          <a:xfrm>
            <a:off x="4549195" y="5020505"/>
            <a:ext cx="1429106" cy="104986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79ADC53-8DA2-4E80-8130-9F5C80DCD113}"/>
              </a:ext>
            </a:extLst>
          </p:cNvPr>
          <p:cNvSpPr/>
          <p:nvPr/>
        </p:nvSpPr>
        <p:spPr>
          <a:xfrm>
            <a:off x="6241117" y="5035973"/>
            <a:ext cx="1660824" cy="106210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F91BC899-99E3-47F7-881A-78301319A46B}"/>
              </a:ext>
            </a:extLst>
          </p:cNvPr>
          <p:cNvSpPr/>
          <p:nvPr/>
        </p:nvSpPr>
        <p:spPr>
          <a:xfrm>
            <a:off x="8147118" y="5049381"/>
            <a:ext cx="1631214" cy="104986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EE9AD126-25BF-4FF2-9836-5D0DDAB676A4}"/>
              </a:ext>
            </a:extLst>
          </p:cNvPr>
          <p:cNvSpPr/>
          <p:nvPr/>
        </p:nvSpPr>
        <p:spPr>
          <a:xfrm>
            <a:off x="10029732" y="5020505"/>
            <a:ext cx="1659505" cy="1078737"/>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6EFBD93C-3671-4BC6-8D2E-BA79EB4DAE46}"/>
              </a:ext>
            </a:extLst>
          </p:cNvPr>
          <p:cNvCxnSpPr/>
          <p:nvPr/>
        </p:nvCxnSpPr>
        <p:spPr>
          <a:xfrm>
            <a:off x="7031389" y="3963819"/>
            <a:ext cx="0" cy="89535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8837A62-1ECB-46CF-B4FB-61372F92216E}"/>
              </a:ext>
            </a:extLst>
          </p:cNvPr>
          <p:cNvCxnSpPr/>
          <p:nvPr/>
        </p:nvCxnSpPr>
        <p:spPr>
          <a:xfrm>
            <a:off x="8822333" y="3952875"/>
            <a:ext cx="0" cy="89535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182307A-B5DA-4A29-BAE7-D95C5D420B02}"/>
              </a:ext>
            </a:extLst>
          </p:cNvPr>
          <p:cNvCxnSpPr/>
          <p:nvPr/>
        </p:nvCxnSpPr>
        <p:spPr>
          <a:xfrm>
            <a:off x="10669332" y="3963819"/>
            <a:ext cx="0" cy="8953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BDEBB6B-3C48-4BB0-A6B9-9108C18FC8B5}"/>
              </a:ext>
            </a:extLst>
          </p:cNvPr>
          <p:cNvSpPr>
            <a:spLocks noGrp="1"/>
          </p:cNvSpPr>
          <p:nvPr>
            <p:ph type="sldNum" sz="quarter" idx="12"/>
          </p:nvPr>
        </p:nvSpPr>
        <p:spPr/>
        <p:txBody>
          <a:bodyPr/>
          <a:lstStyle/>
          <a:p>
            <a:fld id="{67702D60-FDDF-4D96-B680-518221A5EA8D}" type="slidenum">
              <a:rPr lang="en-US" smtClean="0"/>
              <a:t>14</a:t>
            </a:fld>
            <a:endParaRPr lang="en-US" dirty="0"/>
          </a:p>
        </p:txBody>
      </p:sp>
    </p:spTree>
    <p:extLst>
      <p:ext uri="{BB962C8B-B14F-4D97-AF65-F5344CB8AC3E}">
        <p14:creationId xmlns:p14="http://schemas.microsoft.com/office/powerpoint/2010/main" val="19857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BAE65-D215-4292-9498-D9610AC2C6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922679-5189-4C5C-9FBB-6839F89C665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6C05757-249C-4F2B-B326-B940FDD9C4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5C99ACED-3F9B-471D-97BC-E5D2D23198C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6251076D-25D5-4735-BDD8-0B9737027618}"/>
              </a:ext>
            </a:extLst>
          </p:cNvPr>
          <p:cNvSpPr/>
          <p:nvPr/>
        </p:nvSpPr>
        <p:spPr>
          <a:xfrm>
            <a:off x="7718090" y="1762897"/>
            <a:ext cx="3916770" cy="642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generated with high confidence">
            <a:extLst>
              <a:ext uri="{FF2B5EF4-FFF2-40B4-BE49-F238E27FC236}">
                <a16:creationId xmlns:a16="http://schemas.microsoft.com/office/drawing/2014/main" id="{979BC10E-8BD0-4A5C-BC39-A745A1BE0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271" y="115463"/>
            <a:ext cx="8537691" cy="6103391"/>
          </a:xfrm>
          <a:prstGeom prst="rect">
            <a:avLst/>
          </a:prstGeom>
        </p:spPr>
      </p:pic>
      <p:sp>
        <p:nvSpPr>
          <p:cNvPr id="4" name="Slide Number Placeholder 3">
            <a:extLst>
              <a:ext uri="{FF2B5EF4-FFF2-40B4-BE49-F238E27FC236}">
                <a16:creationId xmlns:a16="http://schemas.microsoft.com/office/drawing/2014/main" id="{AF49F30A-FAD2-4EB8-8ABD-8DB2867D1E6A}"/>
              </a:ext>
            </a:extLst>
          </p:cNvPr>
          <p:cNvSpPr>
            <a:spLocks noGrp="1"/>
          </p:cNvSpPr>
          <p:nvPr>
            <p:ph type="sldNum" sz="quarter" idx="12"/>
          </p:nvPr>
        </p:nvSpPr>
        <p:spPr/>
        <p:txBody>
          <a:bodyPr/>
          <a:lstStyle/>
          <a:p>
            <a:fld id="{67702D60-FDDF-4D96-B680-518221A5EA8D}" type="slidenum">
              <a:rPr lang="en-US" smtClean="0"/>
              <a:t>15</a:t>
            </a:fld>
            <a:endParaRPr lang="en-US" dirty="0"/>
          </a:p>
        </p:txBody>
      </p:sp>
    </p:spTree>
    <p:extLst>
      <p:ext uri="{BB962C8B-B14F-4D97-AF65-F5344CB8AC3E}">
        <p14:creationId xmlns:p14="http://schemas.microsoft.com/office/powerpoint/2010/main" val="417499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6A89E2-D1A2-445A-88DE-313F20A6CCB6}"/>
              </a:ext>
            </a:extLst>
          </p:cNvPr>
          <p:cNvSpPr txBox="1"/>
          <p:nvPr/>
        </p:nvSpPr>
        <p:spPr>
          <a:xfrm>
            <a:off x="299476" y="515416"/>
            <a:ext cx="2201244" cy="646331"/>
          </a:xfrm>
          <a:prstGeom prst="rect">
            <a:avLst/>
          </a:prstGeom>
          <a:noFill/>
        </p:spPr>
        <p:txBody>
          <a:bodyPr wrap="none" rtlCol="0">
            <a:spAutoFit/>
          </a:bodyPr>
          <a:lstStyle/>
          <a:p>
            <a:r>
              <a:rPr lang="en-US" sz="3600" b="1" dirty="0">
                <a:latin typeface="Arial Narrow" panose="020B0606020202030204" pitchFamily="34" charset="0"/>
              </a:rPr>
              <a:t>Challenges</a:t>
            </a:r>
          </a:p>
        </p:txBody>
      </p:sp>
      <p:sp>
        <p:nvSpPr>
          <p:cNvPr id="3" name="Content Placeholder 4">
            <a:extLst>
              <a:ext uri="{FF2B5EF4-FFF2-40B4-BE49-F238E27FC236}">
                <a16:creationId xmlns:a16="http://schemas.microsoft.com/office/drawing/2014/main" id="{908960EF-0B83-496F-8C30-59ACA06E5C95}"/>
              </a:ext>
            </a:extLst>
          </p:cNvPr>
          <p:cNvSpPr txBox="1">
            <a:spLocks/>
          </p:cNvSpPr>
          <p:nvPr/>
        </p:nvSpPr>
        <p:spPr>
          <a:xfrm>
            <a:off x="376478" y="1648287"/>
            <a:ext cx="3367750" cy="33660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Regulatory</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Legal</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Data Privacy</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Security </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Governance</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Reliability &amp; Scalability</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Integration</a:t>
            </a:r>
          </a:p>
          <a:p>
            <a:pPr marL="404813" indent="-347663">
              <a:spcBef>
                <a:spcPts val="0"/>
              </a:spcBef>
              <a:spcAft>
                <a:spcPts val="600"/>
              </a:spcAft>
              <a:buClrTx/>
              <a:buSzTx/>
              <a:buFont typeface="Calibri" panose="020F0502020204030204" pitchFamily="34" charset="0"/>
              <a:buChar char="•"/>
              <a:defRPr/>
            </a:pPr>
            <a:r>
              <a:rPr lang="en-US" sz="2800" dirty="0">
                <a:latin typeface="Arial Narrow" panose="020B0606020202030204" pitchFamily="34" charset="0"/>
              </a:rPr>
              <a:t>Stakeholder Buy-In</a:t>
            </a:r>
          </a:p>
        </p:txBody>
      </p:sp>
      <p:pic>
        <p:nvPicPr>
          <p:cNvPr id="5" name="Picture 4" descr="A picture containing chain&#10;&#10;Description generated with high confidence">
            <a:extLst>
              <a:ext uri="{FF2B5EF4-FFF2-40B4-BE49-F238E27FC236}">
                <a16:creationId xmlns:a16="http://schemas.microsoft.com/office/drawing/2014/main" id="{E704879A-AA7F-438B-9467-8F152605B1BB}"/>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765" t="5060" r="5347" b="3149"/>
          <a:stretch/>
        </p:blipFill>
        <p:spPr>
          <a:xfrm>
            <a:off x="3928577" y="0"/>
            <a:ext cx="8263424" cy="6343048"/>
          </a:xfrm>
          <a:prstGeom prst="rect">
            <a:avLst/>
          </a:prstGeom>
        </p:spPr>
      </p:pic>
      <p:sp>
        <p:nvSpPr>
          <p:cNvPr id="4" name="Slide Number Placeholder 3">
            <a:extLst>
              <a:ext uri="{FF2B5EF4-FFF2-40B4-BE49-F238E27FC236}">
                <a16:creationId xmlns:a16="http://schemas.microsoft.com/office/drawing/2014/main" id="{0BB82BFE-91A0-45C2-896B-6D69F40E513B}"/>
              </a:ext>
            </a:extLst>
          </p:cNvPr>
          <p:cNvSpPr>
            <a:spLocks noGrp="1"/>
          </p:cNvSpPr>
          <p:nvPr>
            <p:ph type="sldNum" sz="quarter" idx="12"/>
          </p:nvPr>
        </p:nvSpPr>
        <p:spPr/>
        <p:txBody>
          <a:bodyPr/>
          <a:lstStyle/>
          <a:p>
            <a:fld id="{67702D60-FDDF-4D96-B680-518221A5EA8D}" type="slidenum">
              <a:rPr lang="en-US" smtClean="0"/>
              <a:t>16</a:t>
            </a:fld>
            <a:endParaRPr lang="en-US" dirty="0"/>
          </a:p>
        </p:txBody>
      </p:sp>
    </p:spTree>
    <p:extLst>
      <p:ext uri="{BB962C8B-B14F-4D97-AF65-F5344CB8AC3E}">
        <p14:creationId xmlns:p14="http://schemas.microsoft.com/office/powerpoint/2010/main" val="209572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8D7E11-51BE-464C-A69E-D55C927E8B4C}"/>
              </a:ext>
            </a:extLst>
          </p:cNvPr>
          <p:cNvSpPr txBox="1"/>
          <p:nvPr/>
        </p:nvSpPr>
        <p:spPr>
          <a:xfrm>
            <a:off x="640262" y="621294"/>
            <a:ext cx="3275256" cy="646331"/>
          </a:xfrm>
          <a:prstGeom prst="rect">
            <a:avLst/>
          </a:prstGeom>
          <a:noFill/>
        </p:spPr>
        <p:txBody>
          <a:bodyPr wrap="none" rtlCol="0">
            <a:spAutoFit/>
          </a:bodyPr>
          <a:lstStyle/>
          <a:p>
            <a:r>
              <a:rPr lang="en-US" sz="3600" b="1" dirty="0">
                <a:latin typeface="Arial Narrow" panose="020B0606020202030204" pitchFamily="34" charset="0"/>
              </a:rPr>
              <a:t>On the Horizon…</a:t>
            </a:r>
          </a:p>
        </p:txBody>
      </p:sp>
      <p:grpSp>
        <p:nvGrpSpPr>
          <p:cNvPr id="19" name="Group 18">
            <a:extLst>
              <a:ext uri="{FF2B5EF4-FFF2-40B4-BE49-F238E27FC236}">
                <a16:creationId xmlns:a16="http://schemas.microsoft.com/office/drawing/2014/main" id="{9D6AA8B0-AA05-4333-92A1-1E1BCEF8F695}"/>
              </a:ext>
            </a:extLst>
          </p:cNvPr>
          <p:cNvGrpSpPr/>
          <p:nvPr/>
        </p:nvGrpSpPr>
        <p:grpSpPr>
          <a:xfrm>
            <a:off x="4491853" y="2357517"/>
            <a:ext cx="2947071" cy="1083137"/>
            <a:chOff x="5196633" y="240347"/>
            <a:chExt cx="2947071" cy="1083137"/>
          </a:xfrm>
        </p:grpSpPr>
        <p:pic>
          <p:nvPicPr>
            <p:cNvPr id="16" name="Picture 15" descr="A close up of a logo&#10;&#10;Description generated with very high confidence">
              <a:extLst>
                <a:ext uri="{FF2B5EF4-FFF2-40B4-BE49-F238E27FC236}">
                  <a16:creationId xmlns:a16="http://schemas.microsoft.com/office/drawing/2014/main" id="{00C0FE68-B14F-41D0-99DC-230C088AF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633" y="240347"/>
              <a:ext cx="2947071" cy="1083137"/>
            </a:xfrm>
            <a:prstGeom prst="rect">
              <a:avLst/>
            </a:prstGeom>
          </p:spPr>
        </p:pic>
        <p:sp>
          <p:nvSpPr>
            <p:cNvPr id="5" name="Rectangle 4">
              <a:extLst>
                <a:ext uri="{FF2B5EF4-FFF2-40B4-BE49-F238E27FC236}">
                  <a16:creationId xmlns:a16="http://schemas.microsoft.com/office/drawing/2014/main" id="{6CAB4ECB-1CC7-4343-881D-37E4A7AFE053}"/>
                </a:ext>
              </a:extLst>
            </p:cNvPr>
            <p:cNvSpPr/>
            <p:nvPr/>
          </p:nvSpPr>
          <p:spPr>
            <a:xfrm>
              <a:off x="5196633" y="306449"/>
              <a:ext cx="2852928" cy="7772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John Hancock</a:t>
              </a:r>
            </a:p>
            <a:p>
              <a:pPr algn="ctr"/>
              <a:r>
                <a:rPr lang="en-US" sz="2000" dirty="0">
                  <a:latin typeface="Arial Narrow" panose="020B0606020202030204" pitchFamily="34" charset="0"/>
                </a:rPr>
                <a:t>(Life Insurance)</a:t>
              </a:r>
            </a:p>
          </p:txBody>
        </p:sp>
      </p:grpSp>
      <p:grpSp>
        <p:nvGrpSpPr>
          <p:cNvPr id="22" name="Group 21">
            <a:extLst>
              <a:ext uri="{FF2B5EF4-FFF2-40B4-BE49-F238E27FC236}">
                <a16:creationId xmlns:a16="http://schemas.microsoft.com/office/drawing/2014/main" id="{B543E885-99F2-446F-B631-2EF0F193BFEB}"/>
              </a:ext>
            </a:extLst>
          </p:cNvPr>
          <p:cNvGrpSpPr/>
          <p:nvPr/>
        </p:nvGrpSpPr>
        <p:grpSpPr>
          <a:xfrm>
            <a:off x="8086444" y="4070051"/>
            <a:ext cx="3175724" cy="1035888"/>
            <a:chOff x="8088619" y="1759895"/>
            <a:chExt cx="3175724" cy="988638"/>
          </a:xfrm>
        </p:grpSpPr>
        <p:pic>
          <p:nvPicPr>
            <p:cNvPr id="23" name="Picture 22" descr="A close up of a logo&#10;&#10;Description generated with very high confidence">
              <a:extLst>
                <a:ext uri="{FF2B5EF4-FFF2-40B4-BE49-F238E27FC236}">
                  <a16:creationId xmlns:a16="http://schemas.microsoft.com/office/drawing/2014/main" id="{D0EF3A63-C967-4BBB-B426-331CC30E7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619" y="1759895"/>
              <a:ext cx="3175724" cy="988638"/>
            </a:xfrm>
            <a:prstGeom prst="rect">
              <a:avLst/>
            </a:prstGeom>
          </p:spPr>
        </p:pic>
        <p:sp>
          <p:nvSpPr>
            <p:cNvPr id="24" name="Rectangle 23">
              <a:extLst>
                <a:ext uri="{FF2B5EF4-FFF2-40B4-BE49-F238E27FC236}">
                  <a16:creationId xmlns:a16="http://schemas.microsoft.com/office/drawing/2014/main" id="{66C151F1-E6F6-4B2B-B894-7328FCDEC302}"/>
                </a:ext>
              </a:extLst>
            </p:cNvPr>
            <p:cNvSpPr/>
            <p:nvPr/>
          </p:nvSpPr>
          <p:spPr>
            <a:xfrm>
              <a:off x="8250018" y="1776970"/>
              <a:ext cx="2551438" cy="77724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Microsoft</a:t>
              </a:r>
            </a:p>
            <a:p>
              <a:pPr algn="ctr"/>
              <a:r>
                <a:rPr lang="en-US" sz="2000" dirty="0">
                  <a:latin typeface="Arial Narrow" panose="020B0606020202030204" pitchFamily="34" charset="0"/>
                </a:rPr>
                <a:t>(Blockchain as a Service)</a:t>
              </a:r>
            </a:p>
          </p:txBody>
        </p:sp>
      </p:grpSp>
      <p:grpSp>
        <p:nvGrpSpPr>
          <p:cNvPr id="25" name="Group 24">
            <a:extLst>
              <a:ext uri="{FF2B5EF4-FFF2-40B4-BE49-F238E27FC236}">
                <a16:creationId xmlns:a16="http://schemas.microsoft.com/office/drawing/2014/main" id="{935C0105-8171-4BD9-BAA3-1B65D434BBA9}"/>
              </a:ext>
            </a:extLst>
          </p:cNvPr>
          <p:cNvGrpSpPr/>
          <p:nvPr/>
        </p:nvGrpSpPr>
        <p:grpSpPr>
          <a:xfrm>
            <a:off x="5253700" y="4070051"/>
            <a:ext cx="2947071" cy="1083137"/>
            <a:chOff x="4790751" y="4848198"/>
            <a:chExt cx="2947071" cy="1083137"/>
          </a:xfrm>
        </p:grpSpPr>
        <p:pic>
          <p:nvPicPr>
            <p:cNvPr id="17" name="Picture 16" descr="A close up of a logo&#10;&#10;Description generated with very high confidence">
              <a:extLst>
                <a:ext uri="{FF2B5EF4-FFF2-40B4-BE49-F238E27FC236}">
                  <a16:creationId xmlns:a16="http://schemas.microsoft.com/office/drawing/2014/main" id="{2598839C-04DB-4FE8-84EB-FB2E88884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751" y="4848198"/>
              <a:ext cx="2947071" cy="1083137"/>
            </a:xfrm>
            <a:prstGeom prst="rect">
              <a:avLst/>
            </a:prstGeom>
          </p:spPr>
        </p:pic>
        <p:sp>
          <p:nvSpPr>
            <p:cNvPr id="9" name="Rectangle 8">
              <a:extLst>
                <a:ext uri="{FF2B5EF4-FFF2-40B4-BE49-F238E27FC236}">
                  <a16:creationId xmlns:a16="http://schemas.microsoft.com/office/drawing/2014/main" id="{9CA6C7D6-BCB2-416B-BF82-B4712584B3CC}"/>
                </a:ext>
              </a:extLst>
            </p:cNvPr>
            <p:cNvSpPr/>
            <p:nvPr/>
          </p:nvSpPr>
          <p:spPr>
            <a:xfrm>
              <a:off x="4790751" y="4890198"/>
              <a:ext cx="2852928" cy="77724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Narrow" panose="020B0606020202030204" pitchFamily="34" charset="0"/>
                </a:rPr>
                <a:t>Lemonade</a:t>
              </a:r>
            </a:p>
            <a:p>
              <a:pPr algn="ctr"/>
              <a:r>
                <a:rPr lang="en-US" sz="2000" dirty="0">
                  <a:solidFill>
                    <a:schemeClr val="tx1"/>
                  </a:solidFill>
                  <a:latin typeface="Arial Narrow" panose="020B0606020202030204" pitchFamily="34" charset="0"/>
                </a:rPr>
                <a:t>(Peer 2 Peer)</a:t>
              </a:r>
            </a:p>
          </p:txBody>
        </p:sp>
      </p:grpSp>
      <p:grpSp>
        <p:nvGrpSpPr>
          <p:cNvPr id="26" name="Group 25">
            <a:extLst>
              <a:ext uri="{FF2B5EF4-FFF2-40B4-BE49-F238E27FC236}">
                <a16:creationId xmlns:a16="http://schemas.microsoft.com/office/drawing/2014/main" id="{3B4BF00A-9A66-429D-93DD-559FA9E07C24}"/>
              </a:ext>
            </a:extLst>
          </p:cNvPr>
          <p:cNvGrpSpPr/>
          <p:nvPr/>
        </p:nvGrpSpPr>
        <p:grpSpPr>
          <a:xfrm>
            <a:off x="2306629" y="4087942"/>
            <a:ext cx="2947071" cy="1083137"/>
            <a:chOff x="2259495" y="4322501"/>
            <a:chExt cx="2947071" cy="1083137"/>
          </a:xfrm>
        </p:grpSpPr>
        <p:pic>
          <p:nvPicPr>
            <p:cNvPr id="14" name="Picture 13" descr="A close up of a logo&#10;&#10;Description generated with very high confidence">
              <a:extLst>
                <a:ext uri="{FF2B5EF4-FFF2-40B4-BE49-F238E27FC236}">
                  <a16:creationId xmlns:a16="http://schemas.microsoft.com/office/drawing/2014/main" id="{4CD76563-6C66-483C-805B-602A58083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495" y="4322501"/>
              <a:ext cx="2947071" cy="1083137"/>
            </a:xfrm>
            <a:prstGeom prst="rect">
              <a:avLst/>
            </a:prstGeom>
          </p:spPr>
        </p:pic>
        <p:sp>
          <p:nvSpPr>
            <p:cNvPr id="10" name="Rectangle 9">
              <a:extLst>
                <a:ext uri="{FF2B5EF4-FFF2-40B4-BE49-F238E27FC236}">
                  <a16:creationId xmlns:a16="http://schemas.microsoft.com/office/drawing/2014/main" id="{AEA1F4DB-291B-4B68-B6B4-97E6294912CF}"/>
                </a:ext>
              </a:extLst>
            </p:cNvPr>
            <p:cNvSpPr/>
            <p:nvPr/>
          </p:nvSpPr>
          <p:spPr>
            <a:xfrm>
              <a:off x="2306566" y="4364214"/>
              <a:ext cx="2852928" cy="77724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Slice</a:t>
              </a:r>
            </a:p>
            <a:p>
              <a:pPr algn="ctr"/>
              <a:r>
                <a:rPr lang="en-US" sz="2000" dirty="0">
                  <a:latin typeface="Arial Narrow" panose="020B0606020202030204" pitchFamily="34" charset="0"/>
                </a:rPr>
                <a:t>(On-Demand)</a:t>
              </a:r>
            </a:p>
          </p:txBody>
        </p:sp>
      </p:grpSp>
      <p:sp>
        <p:nvSpPr>
          <p:cNvPr id="27" name="Rectangle 26">
            <a:extLst>
              <a:ext uri="{FF2B5EF4-FFF2-40B4-BE49-F238E27FC236}">
                <a16:creationId xmlns:a16="http://schemas.microsoft.com/office/drawing/2014/main" id="{C8176D9C-A792-4491-AAB4-080B55004A57}"/>
              </a:ext>
            </a:extLst>
          </p:cNvPr>
          <p:cNvSpPr/>
          <p:nvPr/>
        </p:nvSpPr>
        <p:spPr>
          <a:xfrm>
            <a:off x="1355074" y="3448853"/>
            <a:ext cx="9397073" cy="2423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1"/>
              </a:solidFill>
              <a:latin typeface="Arial Narrow" panose="020B0606020202030204" pitchFamily="34" charset="0"/>
            </a:endParaRPr>
          </a:p>
        </p:txBody>
      </p:sp>
      <p:sp>
        <p:nvSpPr>
          <p:cNvPr id="28" name="Rectangle 27">
            <a:extLst>
              <a:ext uri="{FF2B5EF4-FFF2-40B4-BE49-F238E27FC236}">
                <a16:creationId xmlns:a16="http://schemas.microsoft.com/office/drawing/2014/main" id="{A1135D71-2009-438D-B9D6-CD052A4C53AD}"/>
              </a:ext>
            </a:extLst>
          </p:cNvPr>
          <p:cNvSpPr/>
          <p:nvPr/>
        </p:nvSpPr>
        <p:spPr>
          <a:xfrm>
            <a:off x="2192302" y="5137682"/>
            <a:ext cx="9397073" cy="2423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1"/>
              </a:solidFill>
              <a:latin typeface="Arial Narrow" panose="020B0606020202030204" pitchFamily="34" charset="0"/>
            </a:endParaRPr>
          </a:p>
        </p:txBody>
      </p:sp>
      <p:grpSp>
        <p:nvGrpSpPr>
          <p:cNvPr id="31" name="Group 30">
            <a:extLst>
              <a:ext uri="{FF2B5EF4-FFF2-40B4-BE49-F238E27FC236}">
                <a16:creationId xmlns:a16="http://schemas.microsoft.com/office/drawing/2014/main" id="{96C0EEA2-0C9B-4B7B-81D7-C196427E6A7A}"/>
              </a:ext>
            </a:extLst>
          </p:cNvPr>
          <p:cNvGrpSpPr/>
          <p:nvPr/>
        </p:nvGrpSpPr>
        <p:grpSpPr>
          <a:xfrm>
            <a:off x="7344996" y="2357517"/>
            <a:ext cx="3175724" cy="1045455"/>
            <a:chOff x="7344996" y="2414334"/>
            <a:chExt cx="3175724" cy="988638"/>
          </a:xfrm>
        </p:grpSpPr>
        <p:grpSp>
          <p:nvGrpSpPr>
            <p:cNvPr id="20" name="Group 19">
              <a:extLst>
                <a:ext uri="{FF2B5EF4-FFF2-40B4-BE49-F238E27FC236}">
                  <a16:creationId xmlns:a16="http://schemas.microsoft.com/office/drawing/2014/main" id="{54CFF2FE-EBE5-444D-84E9-DCD4843A90AF}"/>
                </a:ext>
              </a:extLst>
            </p:cNvPr>
            <p:cNvGrpSpPr/>
            <p:nvPr/>
          </p:nvGrpSpPr>
          <p:grpSpPr>
            <a:xfrm>
              <a:off x="7344996" y="2414334"/>
              <a:ext cx="3175724" cy="988638"/>
              <a:chOff x="8088619" y="1759895"/>
              <a:chExt cx="3175724" cy="988638"/>
            </a:xfrm>
          </p:grpSpPr>
          <p:pic>
            <p:nvPicPr>
              <p:cNvPr id="7" name="Picture 6" descr="A close up of a logo&#10;&#10;Description generated with very high confidence">
                <a:extLst>
                  <a:ext uri="{FF2B5EF4-FFF2-40B4-BE49-F238E27FC236}">
                    <a16:creationId xmlns:a16="http://schemas.microsoft.com/office/drawing/2014/main" id="{C6B97CF8-12EF-4DE7-B6E8-ACE81D925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619" y="1759895"/>
                <a:ext cx="3175724" cy="988638"/>
              </a:xfrm>
              <a:prstGeom prst="rect">
                <a:avLst/>
              </a:prstGeom>
            </p:spPr>
          </p:pic>
          <p:sp>
            <p:nvSpPr>
              <p:cNvPr id="4" name="Rectangle 3">
                <a:extLst>
                  <a:ext uri="{FF2B5EF4-FFF2-40B4-BE49-F238E27FC236}">
                    <a16:creationId xmlns:a16="http://schemas.microsoft.com/office/drawing/2014/main" id="{FAC889FD-EA12-4B0E-8580-DB97FD3464BB}"/>
                  </a:ext>
                </a:extLst>
              </p:cNvPr>
              <p:cNvSpPr/>
              <p:nvPr/>
            </p:nvSpPr>
            <p:spPr>
              <a:xfrm>
                <a:off x="8342008" y="1776970"/>
                <a:ext cx="2459447" cy="777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Etherisc</a:t>
                </a:r>
              </a:p>
              <a:p>
                <a:pPr algn="ctr"/>
                <a:r>
                  <a:rPr lang="en-US" sz="2000" dirty="0">
                    <a:latin typeface="Arial Narrow" panose="020B0606020202030204" pitchFamily="34" charset="0"/>
                  </a:rPr>
                  <a:t>(Flight-Delay)</a:t>
                </a:r>
              </a:p>
            </p:txBody>
          </p:sp>
        </p:grpSp>
        <p:pic>
          <p:nvPicPr>
            <p:cNvPr id="29" name="Picture 28" descr="A picture containing object&#10;&#10;Description generated with high confidence">
              <a:extLst>
                <a:ext uri="{FF2B5EF4-FFF2-40B4-BE49-F238E27FC236}">
                  <a16:creationId xmlns:a16="http://schemas.microsoft.com/office/drawing/2014/main" id="{A04A9342-5F8D-4930-B8FC-63C8753B2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9557" y="2510284"/>
              <a:ext cx="271220" cy="457200"/>
            </a:xfrm>
            <a:prstGeom prst="rect">
              <a:avLst/>
            </a:prstGeom>
          </p:spPr>
        </p:pic>
      </p:grpSp>
      <p:grpSp>
        <p:nvGrpSpPr>
          <p:cNvPr id="32" name="Group 31">
            <a:extLst>
              <a:ext uri="{FF2B5EF4-FFF2-40B4-BE49-F238E27FC236}">
                <a16:creationId xmlns:a16="http://schemas.microsoft.com/office/drawing/2014/main" id="{F8DE3B70-C868-40E8-A67D-509363C470DD}"/>
              </a:ext>
            </a:extLst>
          </p:cNvPr>
          <p:cNvGrpSpPr/>
          <p:nvPr/>
        </p:nvGrpSpPr>
        <p:grpSpPr>
          <a:xfrm>
            <a:off x="1538661" y="2345863"/>
            <a:ext cx="2953192" cy="1083137"/>
            <a:chOff x="1538661" y="2345863"/>
            <a:chExt cx="2953192" cy="1083137"/>
          </a:xfrm>
        </p:grpSpPr>
        <p:grpSp>
          <p:nvGrpSpPr>
            <p:cNvPr id="18" name="Group 17">
              <a:extLst>
                <a:ext uri="{FF2B5EF4-FFF2-40B4-BE49-F238E27FC236}">
                  <a16:creationId xmlns:a16="http://schemas.microsoft.com/office/drawing/2014/main" id="{253586A5-2B2C-4DB9-AD22-82C3284D5321}"/>
                </a:ext>
              </a:extLst>
            </p:cNvPr>
            <p:cNvGrpSpPr/>
            <p:nvPr/>
          </p:nvGrpSpPr>
          <p:grpSpPr>
            <a:xfrm>
              <a:off x="1538661" y="2345863"/>
              <a:ext cx="2953192" cy="1083137"/>
              <a:chOff x="4042176" y="1399142"/>
              <a:chExt cx="2953192" cy="1083137"/>
            </a:xfrm>
          </p:grpSpPr>
          <p:pic>
            <p:nvPicPr>
              <p:cNvPr id="13" name="Picture 12" descr="A close up of a logo&#10;&#10;Description generated with very high confidence">
                <a:extLst>
                  <a:ext uri="{FF2B5EF4-FFF2-40B4-BE49-F238E27FC236}">
                    <a16:creationId xmlns:a16="http://schemas.microsoft.com/office/drawing/2014/main" id="{311ECBFA-46CB-4BC5-BBB0-32C263AB7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297" y="1399142"/>
                <a:ext cx="2947071" cy="1083137"/>
              </a:xfrm>
              <a:prstGeom prst="rect">
                <a:avLst/>
              </a:prstGeom>
            </p:spPr>
          </p:pic>
          <p:sp>
            <p:nvSpPr>
              <p:cNvPr id="6" name="Rectangle 5">
                <a:extLst>
                  <a:ext uri="{FF2B5EF4-FFF2-40B4-BE49-F238E27FC236}">
                    <a16:creationId xmlns:a16="http://schemas.microsoft.com/office/drawing/2014/main" id="{8C637919-7955-4B97-A94D-B4034A8BA3C7}"/>
                  </a:ext>
                </a:extLst>
              </p:cNvPr>
              <p:cNvSpPr/>
              <p:nvPr/>
            </p:nvSpPr>
            <p:spPr>
              <a:xfrm>
                <a:off x="4042176" y="1442880"/>
                <a:ext cx="2854383" cy="77724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SafeShare</a:t>
                </a:r>
              </a:p>
              <a:p>
                <a:pPr algn="ctr"/>
                <a:r>
                  <a:rPr lang="en-US" sz="2000" dirty="0">
                    <a:latin typeface="Arial Narrow" panose="020B0606020202030204" pitchFamily="34" charset="0"/>
                  </a:rPr>
                  <a:t>(Short Term Insurance)</a:t>
                </a:r>
              </a:p>
            </p:txBody>
          </p:sp>
        </p:grpSp>
        <p:pic>
          <p:nvPicPr>
            <p:cNvPr id="30" name="Picture 29" descr="A picture containing object&#10;&#10;Description generated with high confidence">
              <a:extLst>
                <a:ext uri="{FF2B5EF4-FFF2-40B4-BE49-F238E27FC236}">
                  <a16:creationId xmlns:a16="http://schemas.microsoft.com/office/drawing/2014/main" id="{B9C76406-F09B-4D6D-B70C-D36E9A61C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280" y="2431409"/>
              <a:ext cx="271220" cy="457200"/>
            </a:xfrm>
            <a:prstGeom prst="rect">
              <a:avLst/>
            </a:prstGeom>
          </p:spPr>
        </p:pic>
      </p:grpSp>
      <p:sp>
        <p:nvSpPr>
          <p:cNvPr id="2" name="Slide Number Placeholder 1">
            <a:extLst>
              <a:ext uri="{FF2B5EF4-FFF2-40B4-BE49-F238E27FC236}">
                <a16:creationId xmlns:a16="http://schemas.microsoft.com/office/drawing/2014/main" id="{A91C38C2-43A8-4EDC-8DB6-F7DA16E3F8A5}"/>
              </a:ext>
            </a:extLst>
          </p:cNvPr>
          <p:cNvSpPr>
            <a:spLocks noGrp="1"/>
          </p:cNvSpPr>
          <p:nvPr>
            <p:ph type="sldNum" sz="quarter" idx="12"/>
          </p:nvPr>
        </p:nvSpPr>
        <p:spPr/>
        <p:txBody>
          <a:bodyPr/>
          <a:lstStyle/>
          <a:p>
            <a:fld id="{67702D60-FDDF-4D96-B680-518221A5EA8D}" type="slidenum">
              <a:rPr lang="en-US" smtClean="0"/>
              <a:t>17</a:t>
            </a:fld>
            <a:endParaRPr lang="en-US" dirty="0"/>
          </a:p>
        </p:txBody>
      </p:sp>
    </p:spTree>
    <p:extLst>
      <p:ext uri="{BB962C8B-B14F-4D97-AF65-F5344CB8AC3E}">
        <p14:creationId xmlns:p14="http://schemas.microsoft.com/office/powerpoint/2010/main" val="36960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0-#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0-#ppt_w/2"/>
                                          </p:val>
                                        </p:tav>
                                        <p:tav tm="100000">
                                          <p:val>
                                            <p:strVal val="#ppt_x"/>
                                          </p:val>
                                        </p:tav>
                                      </p:tavLst>
                                    </p:anim>
                                    <p:anim calcmode="lin" valueType="num">
                                      <p:cBhvr additive="base">
                                        <p:cTn id="12" dur="1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75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0-#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3250"/>
                            </p:stCondLst>
                            <p:childTnLst>
                              <p:par>
                                <p:cTn id="18" presetID="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500" fill="hold"/>
                                        <p:tgtEl>
                                          <p:spTgt spid="22"/>
                                        </p:tgtEl>
                                        <p:attrNameLst>
                                          <p:attrName>ppt_x</p:attrName>
                                        </p:attrNameLst>
                                      </p:cBhvr>
                                      <p:tavLst>
                                        <p:tav tm="0">
                                          <p:val>
                                            <p:strVal val="0-#ppt_w/2"/>
                                          </p:val>
                                        </p:tav>
                                        <p:tav tm="100000">
                                          <p:val>
                                            <p:strVal val="#ppt_x"/>
                                          </p:val>
                                        </p:tav>
                                      </p:tavLst>
                                    </p:anim>
                                    <p:anim calcmode="lin" valueType="num">
                                      <p:cBhvr additive="base">
                                        <p:cTn id="21" dur="1500" fill="hold"/>
                                        <p:tgtEl>
                                          <p:spTgt spid="2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75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500" fill="hold"/>
                                        <p:tgtEl>
                                          <p:spTgt spid="25"/>
                                        </p:tgtEl>
                                        <p:attrNameLst>
                                          <p:attrName>ppt_x</p:attrName>
                                        </p:attrNameLst>
                                      </p:cBhvr>
                                      <p:tavLst>
                                        <p:tav tm="0">
                                          <p:val>
                                            <p:strVal val="0-#ppt_w/2"/>
                                          </p:val>
                                        </p:tav>
                                        <p:tav tm="100000">
                                          <p:val>
                                            <p:strVal val="#ppt_x"/>
                                          </p:val>
                                        </p:tav>
                                      </p:tavLst>
                                    </p:anim>
                                    <p:anim calcmode="lin" valueType="num">
                                      <p:cBhvr additive="base">
                                        <p:cTn id="25" dur="1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1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500" fill="hold"/>
                                        <p:tgtEl>
                                          <p:spTgt spid="26"/>
                                        </p:tgtEl>
                                        <p:attrNameLst>
                                          <p:attrName>ppt_x</p:attrName>
                                        </p:attrNameLst>
                                      </p:cBhvr>
                                      <p:tavLst>
                                        <p:tav tm="0">
                                          <p:val>
                                            <p:strVal val="0-#ppt_w/2"/>
                                          </p:val>
                                        </p:tav>
                                        <p:tav tm="100000">
                                          <p:val>
                                            <p:strVal val="#ppt_x"/>
                                          </p:val>
                                        </p:tav>
                                      </p:tavLst>
                                    </p:anim>
                                    <p:anim calcmode="lin" valueType="num">
                                      <p:cBhvr additive="base">
                                        <p:cTn id="29" dur="1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10C6-A7B5-40B0-9657-470B705A465F}"/>
              </a:ext>
            </a:extLst>
          </p:cNvPr>
          <p:cNvSpPr>
            <a:spLocks noGrp="1"/>
          </p:cNvSpPr>
          <p:nvPr>
            <p:ph type="title"/>
          </p:nvPr>
        </p:nvSpPr>
        <p:spPr>
          <a:xfrm>
            <a:off x="289079" y="542095"/>
            <a:ext cx="3348681" cy="3483057"/>
          </a:xfrm>
        </p:spPr>
        <p:txBody>
          <a:bodyPr>
            <a:normAutofit/>
          </a:bodyPr>
          <a:lstStyle/>
          <a:p>
            <a:r>
              <a:rPr lang="en-US" sz="4800" b="1" i="1" dirty="0"/>
              <a:t>“To Fee or </a:t>
            </a:r>
            <a:br>
              <a:rPr lang="en-US" sz="4800" b="1" i="1" dirty="0"/>
            </a:br>
            <a:r>
              <a:rPr lang="en-US" sz="4800" b="1" i="1" dirty="0"/>
              <a:t>Not to Fee…</a:t>
            </a:r>
            <a:br>
              <a:rPr lang="en-US" sz="4800" b="1" i="1" dirty="0"/>
            </a:br>
            <a:br>
              <a:rPr lang="en-US" sz="4800" b="1" i="1" dirty="0"/>
            </a:br>
            <a:r>
              <a:rPr lang="en-US" sz="4800" b="1" i="1" dirty="0"/>
              <a:t>that IS the question!”</a:t>
            </a:r>
          </a:p>
        </p:txBody>
      </p:sp>
      <p:pic>
        <p:nvPicPr>
          <p:cNvPr id="8" name="Picture 7" descr="A person wearing a suit and tie&#10;&#10;Description generated with very high confidence">
            <a:extLst>
              <a:ext uri="{FF2B5EF4-FFF2-40B4-BE49-F238E27FC236}">
                <a16:creationId xmlns:a16="http://schemas.microsoft.com/office/drawing/2014/main" id="{CFFB6F8F-62FB-456C-9ABF-F0EDC763842E}"/>
              </a:ext>
            </a:extLst>
          </p:cNvPr>
          <p:cNvPicPr>
            <a:picLocks noChangeAspect="1"/>
          </p:cNvPicPr>
          <p:nvPr/>
        </p:nvPicPr>
        <p:blipFill rotWithShape="1">
          <a:blip r:embed="rId2">
            <a:extLst>
              <a:ext uri="{28A0092B-C50C-407E-A947-70E740481C1C}">
                <a14:useLocalDpi xmlns:a14="http://schemas.microsoft.com/office/drawing/2010/main" val="0"/>
              </a:ext>
            </a:extLst>
          </a:blip>
          <a:srcRect l="8245" r="14130"/>
          <a:stretch/>
        </p:blipFill>
        <p:spPr>
          <a:xfrm>
            <a:off x="9488075" y="3080735"/>
            <a:ext cx="2307441" cy="2345636"/>
          </a:xfrm>
          <a:prstGeom prst="rect">
            <a:avLst/>
          </a:prstGeom>
        </p:spPr>
      </p:pic>
      <p:pic>
        <p:nvPicPr>
          <p:cNvPr id="10" name="Picture 9" descr="A person wearing a suit and tie&#10;&#10;Description generated with very high confidence">
            <a:extLst>
              <a:ext uri="{FF2B5EF4-FFF2-40B4-BE49-F238E27FC236}">
                <a16:creationId xmlns:a16="http://schemas.microsoft.com/office/drawing/2014/main" id="{03851300-A51A-4CED-8447-98F0DBFFDD48}"/>
              </a:ext>
            </a:extLst>
          </p:cNvPr>
          <p:cNvPicPr>
            <a:picLocks noChangeAspect="1"/>
          </p:cNvPicPr>
          <p:nvPr/>
        </p:nvPicPr>
        <p:blipFill rotWithShape="1">
          <a:blip r:embed="rId3">
            <a:extLst>
              <a:ext uri="{28A0092B-C50C-407E-A947-70E740481C1C}">
                <a14:useLocalDpi xmlns:a14="http://schemas.microsoft.com/office/drawing/2010/main" val="0"/>
              </a:ext>
            </a:extLst>
          </a:blip>
          <a:srcRect l="18493" t="11887" r="23210" b="44549"/>
          <a:stretch/>
        </p:blipFill>
        <p:spPr>
          <a:xfrm>
            <a:off x="6872515" y="2087217"/>
            <a:ext cx="2354228" cy="2345636"/>
          </a:xfrm>
          <a:prstGeom prst="rect">
            <a:avLst/>
          </a:prstGeom>
        </p:spPr>
      </p:pic>
      <p:sp>
        <p:nvSpPr>
          <p:cNvPr id="13" name="TextBox 12">
            <a:extLst>
              <a:ext uri="{FF2B5EF4-FFF2-40B4-BE49-F238E27FC236}">
                <a16:creationId xmlns:a16="http://schemas.microsoft.com/office/drawing/2014/main" id="{1B439F9C-E3FA-46AC-B6CF-BA69F87EB2C2}"/>
              </a:ext>
            </a:extLst>
          </p:cNvPr>
          <p:cNvSpPr txBox="1"/>
          <p:nvPr/>
        </p:nvSpPr>
        <p:spPr>
          <a:xfrm>
            <a:off x="4159378" y="259871"/>
            <a:ext cx="3363421" cy="707886"/>
          </a:xfrm>
          <a:prstGeom prst="rect">
            <a:avLst/>
          </a:prstGeom>
          <a:noFill/>
        </p:spPr>
        <p:txBody>
          <a:bodyPr wrap="none" rtlCol="0">
            <a:spAutoFit/>
          </a:bodyPr>
          <a:lstStyle/>
          <a:p>
            <a:r>
              <a:rPr lang="en-US" sz="4000" b="1" dirty="0">
                <a:latin typeface="Arial Narrow" panose="020B0606020202030204" pitchFamily="34" charset="0"/>
              </a:rPr>
              <a:t>Guest Speakers</a:t>
            </a:r>
          </a:p>
        </p:txBody>
      </p:sp>
      <p:sp>
        <p:nvSpPr>
          <p:cNvPr id="17" name="TextBox 16">
            <a:extLst>
              <a:ext uri="{FF2B5EF4-FFF2-40B4-BE49-F238E27FC236}">
                <a16:creationId xmlns:a16="http://schemas.microsoft.com/office/drawing/2014/main" id="{68FA8513-ECB8-42D8-BF4A-6856A4B0FF96}"/>
              </a:ext>
            </a:extLst>
          </p:cNvPr>
          <p:cNvSpPr txBox="1"/>
          <p:nvPr/>
        </p:nvSpPr>
        <p:spPr>
          <a:xfrm>
            <a:off x="9229968" y="5436310"/>
            <a:ext cx="2823657" cy="1169551"/>
          </a:xfrm>
          <a:prstGeom prst="rect">
            <a:avLst/>
          </a:prstGeom>
          <a:noFill/>
        </p:spPr>
        <p:txBody>
          <a:bodyPr wrap="none" rtlCol="0">
            <a:spAutoFit/>
          </a:bodyPr>
          <a:lstStyle/>
          <a:p>
            <a:pPr algn="ctr"/>
            <a:r>
              <a:rPr lang="en-US" sz="2000" b="1" dirty="0">
                <a:latin typeface="Arial Narrow" panose="020B0606020202030204" pitchFamily="34" charset="0"/>
              </a:rPr>
              <a:t>Dennis Burden</a:t>
            </a:r>
          </a:p>
          <a:p>
            <a:pPr algn="ctr"/>
            <a:r>
              <a:rPr lang="en-US" dirty="0">
                <a:latin typeface="Arial Narrow" panose="020B0606020202030204" pitchFamily="34" charset="0"/>
              </a:rPr>
              <a:t>VP, Director, Surplus Lines Tax</a:t>
            </a:r>
          </a:p>
          <a:p>
            <a:pPr algn="ctr"/>
            <a:r>
              <a:rPr lang="en-US" dirty="0">
                <a:latin typeface="Arial Narrow" panose="020B0606020202030204" pitchFamily="34" charset="0"/>
              </a:rPr>
              <a:t>Lockton Companies, LLC</a:t>
            </a:r>
          </a:p>
          <a:p>
            <a:pPr algn="ctr"/>
            <a:endParaRPr lang="en-US" sz="1400" dirty="0"/>
          </a:p>
        </p:txBody>
      </p:sp>
      <p:sp>
        <p:nvSpPr>
          <p:cNvPr id="18" name="TextBox 17">
            <a:extLst>
              <a:ext uri="{FF2B5EF4-FFF2-40B4-BE49-F238E27FC236}">
                <a16:creationId xmlns:a16="http://schemas.microsoft.com/office/drawing/2014/main" id="{D0CE0863-EEDF-4EF4-A2A6-3401E8B6B146}"/>
              </a:ext>
            </a:extLst>
          </p:cNvPr>
          <p:cNvSpPr txBox="1"/>
          <p:nvPr/>
        </p:nvSpPr>
        <p:spPr>
          <a:xfrm>
            <a:off x="6871501" y="4457528"/>
            <a:ext cx="2355242" cy="954107"/>
          </a:xfrm>
          <a:prstGeom prst="rect">
            <a:avLst/>
          </a:prstGeom>
          <a:noFill/>
        </p:spPr>
        <p:txBody>
          <a:bodyPr wrap="square" rtlCol="0">
            <a:spAutoFit/>
          </a:bodyPr>
          <a:lstStyle/>
          <a:p>
            <a:pPr algn="ctr"/>
            <a:r>
              <a:rPr lang="en-US" sz="2000" b="1" dirty="0">
                <a:latin typeface="Arial Narrow" panose="020B0606020202030204" pitchFamily="34" charset="0"/>
              </a:rPr>
              <a:t>Jeff Klein</a:t>
            </a:r>
          </a:p>
          <a:p>
            <a:pPr algn="ctr"/>
            <a:r>
              <a:rPr lang="en-US" dirty="0">
                <a:latin typeface="Arial Narrow" panose="020B0606020202030204" pitchFamily="34" charset="0"/>
              </a:rPr>
              <a:t>Attorney</a:t>
            </a:r>
          </a:p>
          <a:p>
            <a:pPr algn="ctr"/>
            <a:r>
              <a:rPr lang="en-US" dirty="0">
                <a:latin typeface="Arial Narrow" panose="020B0606020202030204" pitchFamily="34" charset="0"/>
              </a:rPr>
              <a:t>McIntyre &amp; Lemon </a:t>
            </a:r>
          </a:p>
        </p:txBody>
      </p:sp>
      <p:sp>
        <p:nvSpPr>
          <p:cNvPr id="19" name="TextBox 18">
            <a:extLst>
              <a:ext uri="{FF2B5EF4-FFF2-40B4-BE49-F238E27FC236}">
                <a16:creationId xmlns:a16="http://schemas.microsoft.com/office/drawing/2014/main" id="{1082E7AD-40ED-4F4E-8680-9327B51C4F4D}"/>
              </a:ext>
            </a:extLst>
          </p:cNvPr>
          <p:cNvSpPr txBox="1"/>
          <p:nvPr/>
        </p:nvSpPr>
        <p:spPr>
          <a:xfrm>
            <a:off x="4062974" y="3801769"/>
            <a:ext cx="2678875" cy="954107"/>
          </a:xfrm>
          <a:prstGeom prst="rect">
            <a:avLst/>
          </a:prstGeom>
          <a:noFill/>
        </p:spPr>
        <p:txBody>
          <a:bodyPr wrap="none" rtlCol="0">
            <a:spAutoFit/>
          </a:bodyPr>
          <a:lstStyle/>
          <a:p>
            <a:pPr algn="ctr"/>
            <a:r>
              <a:rPr lang="en-US" sz="2000" b="1" dirty="0">
                <a:latin typeface="Arial Narrow" panose="020B0606020202030204" pitchFamily="34" charset="0"/>
              </a:rPr>
              <a:t>Rick Brown</a:t>
            </a:r>
          </a:p>
          <a:p>
            <a:pPr algn="ctr"/>
            <a:r>
              <a:rPr lang="en-US" dirty="0">
                <a:latin typeface="Arial Narrow" panose="020B0606020202030204" pitchFamily="34" charset="0"/>
              </a:rPr>
              <a:t>Attorney</a:t>
            </a:r>
          </a:p>
          <a:p>
            <a:pPr algn="ctr"/>
            <a:r>
              <a:rPr lang="en-US" dirty="0">
                <a:latin typeface="Arial Narrow" panose="020B0606020202030204" pitchFamily="34" charset="0"/>
              </a:rPr>
              <a:t>Law Offices of Richard Brown</a:t>
            </a:r>
          </a:p>
        </p:txBody>
      </p:sp>
      <p:pic>
        <p:nvPicPr>
          <p:cNvPr id="4" name="Picture 3" descr="A person riding a motorcycle down a street&#10;&#10;Description generated with very high confidence">
            <a:extLst>
              <a:ext uri="{FF2B5EF4-FFF2-40B4-BE49-F238E27FC236}">
                <a16:creationId xmlns:a16="http://schemas.microsoft.com/office/drawing/2014/main" id="{A3B442ED-BC77-4AF3-8DBB-9E01FD729D8C}"/>
              </a:ext>
            </a:extLst>
          </p:cNvPr>
          <p:cNvPicPr>
            <a:picLocks noChangeAspect="1"/>
          </p:cNvPicPr>
          <p:nvPr/>
        </p:nvPicPr>
        <p:blipFill rotWithShape="1">
          <a:blip r:embed="rId4">
            <a:extLst>
              <a:ext uri="{28A0092B-C50C-407E-A947-70E740481C1C}">
                <a14:useLocalDpi xmlns:a14="http://schemas.microsoft.com/office/drawing/2010/main" val="0"/>
              </a:ext>
            </a:extLst>
          </a:blip>
          <a:srcRect t="7189" b="18038"/>
          <a:stretch/>
        </p:blipFill>
        <p:spPr>
          <a:xfrm>
            <a:off x="4190831" y="1385999"/>
            <a:ext cx="2423160" cy="2415770"/>
          </a:xfrm>
          <a:prstGeom prst="rect">
            <a:avLst/>
          </a:prstGeom>
        </p:spPr>
      </p:pic>
      <p:sp>
        <p:nvSpPr>
          <p:cNvPr id="3" name="Slide Number Placeholder 2">
            <a:extLst>
              <a:ext uri="{FF2B5EF4-FFF2-40B4-BE49-F238E27FC236}">
                <a16:creationId xmlns:a16="http://schemas.microsoft.com/office/drawing/2014/main" id="{3ECE1A64-F380-41A5-B582-00F5E94D713C}"/>
              </a:ext>
            </a:extLst>
          </p:cNvPr>
          <p:cNvSpPr>
            <a:spLocks noGrp="1"/>
          </p:cNvSpPr>
          <p:nvPr>
            <p:ph type="sldNum" sz="quarter" idx="12"/>
          </p:nvPr>
        </p:nvSpPr>
        <p:spPr/>
        <p:txBody>
          <a:bodyPr/>
          <a:lstStyle/>
          <a:p>
            <a:fld id="{67702D60-FDDF-4D96-B680-518221A5EA8D}" type="slidenum">
              <a:rPr lang="en-US" smtClean="0"/>
              <a:t>18</a:t>
            </a:fld>
            <a:endParaRPr lang="en-US" dirty="0"/>
          </a:p>
        </p:txBody>
      </p:sp>
    </p:spTree>
    <p:extLst>
      <p:ext uri="{BB962C8B-B14F-4D97-AF65-F5344CB8AC3E}">
        <p14:creationId xmlns:p14="http://schemas.microsoft.com/office/powerpoint/2010/main" val="135403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6B016-9EE2-484B-B4AD-96FF77A3E286}"/>
              </a:ext>
            </a:extLst>
          </p:cNvPr>
          <p:cNvSpPr txBox="1"/>
          <p:nvPr/>
        </p:nvSpPr>
        <p:spPr>
          <a:xfrm>
            <a:off x="617109" y="399913"/>
            <a:ext cx="4336444" cy="646331"/>
          </a:xfrm>
          <a:prstGeom prst="rect">
            <a:avLst/>
          </a:prstGeom>
          <a:noFill/>
        </p:spPr>
        <p:txBody>
          <a:bodyPr wrap="none" rtlCol="0">
            <a:spAutoFit/>
          </a:bodyPr>
          <a:lstStyle/>
          <a:p>
            <a:r>
              <a:rPr lang="en-US" sz="3600" b="1" dirty="0">
                <a:latin typeface="Arial Narrow" panose="020B0606020202030204" pitchFamily="34" charset="0"/>
              </a:rPr>
              <a:t>SESSION OBJECTIVES</a:t>
            </a:r>
          </a:p>
        </p:txBody>
      </p:sp>
      <p:sp>
        <p:nvSpPr>
          <p:cNvPr id="3" name="Content Placeholder 2">
            <a:extLst>
              <a:ext uri="{FF2B5EF4-FFF2-40B4-BE49-F238E27FC236}">
                <a16:creationId xmlns:a16="http://schemas.microsoft.com/office/drawing/2014/main" id="{B7014549-AEAB-4514-BA65-1BF747CF6D0F}"/>
              </a:ext>
            </a:extLst>
          </p:cNvPr>
          <p:cNvSpPr txBox="1">
            <a:spLocks/>
          </p:cNvSpPr>
          <p:nvPr/>
        </p:nvSpPr>
        <p:spPr>
          <a:xfrm>
            <a:off x="221050" y="1710387"/>
            <a:ext cx="6952543" cy="424868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59143" lvl="2"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Lack of uniformity or ambiguity of state laws &amp; regulations</a:t>
            </a:r>
          </a:p>
          <a:p>
            <a:pPr marL="759143" lvl="2" indent="-376238">
              <a:spcAft>
                <a:spcPts val="0"/>
              </a:spcAft>
              <a:buClrTx/>
              <a:buFont typeface="Arial" panose="020B0604020202020204" pitchFamily="34" charset="0"/>
              <a:buChar char="•"/>
            </a:pPr>
            <a:endParaRPr lang="en-US" sz="800" dirty="0">
              <a:latin typeface="Arial Narrow" panose="020B0606020202030204" pitchFamily="34" charset="0"/>
              <a:cs typeface="Times New Roman" panose="02020603050405020304" pitchFamily="18" charset="0"/>
            </a:endParaRPr>
          </a:p>
          <a:p>
            <a:pPr marL="759143" lvl="2"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Understanding permissible fees/broker fees</a:t>
            </a:r>
          </a:p>
          <a:p>
            <a:pPr marL="382905" lvl="2" indent="0">
              <a:spcAft>
                <a:spcPts val="0"/>
              </a:spcAft>
              <a:buClrTx/>
              <a:buNone/>
            </a:pPr>
            <a:endParaRPr lang="en-US" sz="800" dirty="0">
              <a:latin typeface="Arial Narrow" panose="020B0606020202030204" pitchFamily="34" charset="0"/>
              <a:cs typeface="Times New Roman" panose="02020603050405020304" pitchFamily="18" charset="0"/>
            </a:endParaRPr>
          </a:p>
          <a:p>
            <a:pPr marL="759143" lvl="2"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“Reasonable” fees, by retailer and wholesaler</a:t>
            </a:r>
          </a:p>
          <a:p>
            <a:pPr marL="759143" lvl="2" indent="-376238">
              <a:spcAft>
                <a:spcPts val="0"/>
              </a:spcAft>
              <a:buClrTx/>
              <a:buFont typeface="Arial" panose="020B0604020202020204" pitchFamily="34" charset="0"/>
              <a:buChar char="•"/>
            </a:pPr>
            <a:endParaRPr lang="en-US" sz="800" dirty="0">
              <a:latin typeface="Arial Narrow" panose="020B0606020202030204" pitchFamily="34" charset="0"/>
              <a:cs typeface="Times New Roman" panose="02020603050405020304" pitchFamily="18" charset="0"/>
            </a:endParaRPr>
          </a:p>
          <a:p>
            <a:pPr marL="759143" lvl="2"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How they are treated, i.e. taxed in each state</a:t>
            </a:r>
          </a:p>
          <a:p>
            <a:pPr marL="759143" lvl="2" indent="-376238">
              <a:spcAft>
                <a:spcPts val="0"/>
              </a:spcAft>
              <a:buClrTx/>
              <a:buNone/>
            </a:pPr>
            <a:endParaRPr lang="en-US" sz="800" dirty="0">
              <a:latin typeface="Arial Narrow" panose="020B0606020202030204" pitchFamily="34" charset="0"/>
              <a:cs typeface="Times New Roman" panose="02020603050405020304" pitchFamily="18" charset="0"/>
            </a:endParaRPr>
          </a:p>
          <a:p>
            <a:pPr marL="759143" lvl="2"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Implications and/or Distribution System</a:t>
            </a:r>
          </a:p>
          <a:p>
            <a:pPr marL="1264592" lvl="5" indent="-347663">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Retailer  /     S/L Wholesaler     /   Insurer</a:t>
            </a:r>
          </a:p>
          <a:p>
            <a:pPr lvl="1">
              <a:spcAft>
                <a:spcPts val="0"/>
              </a:spcAft>
              <a:buFont typeface="Arial" panose="020B0604020202020204" pitchFamily="34" charset="0"/>
              <a:buChar char="•"/>
            </a:pPr>
            <a:endParaRPr lang="en-US" sz="1900" dirty="0">
              <a:latin typeface="Arial Narrow" panose="020B0606020202030204" pitchFamily="34" charset="0"/>
              <a:cs typeface="Times New Roman" panose="02020603050405020304" pitchFamily="18" charset="0"/>
            </a:endParaRPr>
          </a:p>
          <a:p>
            <a:pPr lvl="1">
              <a:spcAft>
                <a:spcPts val="0"/>
              </a:spcAft>
              <a:buFont typeface="Arial" panose="020B0604020202020204" pitchFamily="34" charset="0"/>
              <a:buChar char="•"/>
            </a:pPr>
            <a:endParaRPr lang="en-US" sz="800" dirty="0">
              <a:latin typeface="Arial Narrow" panose="020B0606020202030204" pitchFamily="34"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4227214-7642-4F4C-8447-5B05182359CF}"/>
              </a:ext>
            </a:extLst>
          </p:cNvPr>
          <p:cNvSpPr/>
          <p:nvPr/>
        </p:nvSpPr>
        <p:spPr>
          <a:xfrm>
            <a:off x="3123145" y="4656885"/>
            <a:ext cx="2209251" cy="521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0F170F1-4AAD-440C-9C81-A50AA840FA8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24825" y="1790681"/>
            <a:ext cx="4158793" cy="2993076"/>
          </a:xfrm>
          <a:prstGeom prst="rect">
            <a:avLst/>
          </a:prstGeom>
        </p:spPr>
      </p:pic>
      <p:sp>
        <p:nvSpPr>
          <p:cNvPr id="4" name="Slide Number Placeholder 3">
            <a:extLst>
              <a:ext uri="{FF2B5EF4-FFF2-40B4-BE49-F238E27FC236}">
                <a16:creationId xmlns:a16="http://schemas.microsoft.com/office/drawing/2014/main" id="{0DF3C6B5-A5F9-4088-A903-01411240534A}"/>
              </a:ext>
            </a:extLst>
          </p:cNvPr>
          <p:cNvSpPr>
            <a:spLocks noGrp="1"/>
          </p:cNvSpPr>
          <p:nvPr>
            <p:ph type="sldNum" sz="quarter" idx="12"/>
          </p:nvPr>
        </p:nvSpPr>
        <p:spPr/>
        <p:txBody>
          <a:bodyPr/>
          <a:lstStyle/>
          <a:p>
            <a:fld id="{67702D60-FDDF-4D96-B680-518221A5EA8D}" type="slidenum">
              <a:rPr lang="en-US" smtClean="0"/>
              <a:t>19</a:t>
            </a:fld>
            <a:endParaRPr lang="en-US" dirty="0"/>
          </a:p>
        </p:txBody>
      </p:sp>
    </p:spTree>
    <p:extLst>
      <p:ext uri="{BB962C8B-B14F-4D97-AF65-F5344CB8AC3E}">
        <p14:creationId xmlns:p14="http://schemas.microsoft.com/office/powerpoint/2010/main" val="167173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65767-4B68-45B0-A894-25738C6316E5}"/>
              </a:ext>
            </a:extLst>
          </p:cNvPr>
          <p:cNvSpPr/>
          <p:nvPr/>
        </p:nvSpPr>
        <p:spPr>
          <a:xfrm>
            <a:off x="3064312" y="642535"/>
            <a:ext cx="6926961" cy="5632311"/>
          </a:xfrm>
          <a:prstGeom prst="rect">
            <a:avLst/>
          </a:prstGeom>
        </p:spPr>
        <p:txBody>
          <a:bodyPr wrap="none">
            <a:spAutoFit/>
          </a:bodyPr>
          <a:lstStyle/>
          <a:p>
            <a:r>
              <a:rPr lang="en-US" dirty="0">
                <a:latin typeface="Arial Narrow" panose="020B0606020202030204" pitchFamily="34" charset="0"/>
              </a:rPr>
              <a:t>7:00 – 8:30 AM 		Breakfast/Registration</a:t>
            </a:r>
          </a:p>
          <a:p>
            <a:r>
              <a:rPr lang="en-US" dirty="0">
                <a:latin typeface="Arial Narrow" panose="020B0606020202030204" pitchFamily="34" charset="0"/>
              </a:rPr>
              <a:t>8:30 – 8:35 AM		Welcome/Anti-Trust Admonition</a:t>
            </a:r>
          </a:p>
          <a:p>
            <a:endParaRPr lang="en-US" dirty="0">
              <a:latin typeface="Arial Narrow" panose="020B0606020202030204" pitchFamily="34" charset="0"/>
            </a:endParaRPr>
          </a:p>
          <a:p>
            <a:r>
              <a:rPr lang="en-US" dirty="0">
                <a:latin typeface="Arial Narrow" panose="020B0606020202030204" pitchFamily="34" charset="0"/>
              </a:rPr>
              <a:t>8:35 – 9:30 AM		Political Panel: </a:t>
            </a:r>
            <a:r>
              <a:rPr lang="en-US" i="1" dirty="0">
                <a:latin typeface="Arial Narrow" panose="020B0606020202030204" pitchFamily="34" charset="0"/>
              </a:rPr>
              <a:t>The View…</a:t>
            </a:r>
            <a:r>
              <a:rPr lang="en-US" dirty="0">
                <a:latin typeface="Arial Narrow" panose="020B0606020202030204" pitchFamily="34" charset="0"/>
              </a:rPr>
              <a:t>			Barry Goldwater, Jr.</a:t>
            </a:r>
          </a:p>
          <a:p>
            <a:r>
              <a:rPr lang="en-US" dirty="0">
                <a:latin typeface="Arial Narrow" panose="020B0606020202030204" pitchFamily="34" charset="0"/>
              </a:rPr>
              <a:t>											Danny Saenz</a:t>
            </a:r>
          </a:p>
          <a:p>
            <a:r>
              <a:rPr lang="en-US" dirty="0">
                <a:latin typeface="Arial Narrow" panose="020B0606020202030204" pitchFamily="34" charset="0"/>
              </a:rPr>
              <a:t>											Jose Montemayor</a:t>
            </a:r>
          </a:p>
          <a:p>
            <a:endParaRPr lang="en-US" dirty="0">
              <a:latin typeface="Arial Narrow" panose="020B0606020202030204" pitchFamily="34" charset="0"/>
            </a:endParaRPr>
          </a:p>
          <a:p>
            <a:r>
              <a:rPr lang="en-US" dirty="0">
                <a:latin typeface="Arial Narrow" panose="020B0606020202030204" pitchFamily="34" charset="0"/>
              </a:rPr>
              <a:t>9:30 – 10:20 AM		Looking Back: A </a:t>
            </a:r>
            <a:r>
              <a:rPr lang="en-US" i="1" dirty="0">
                <a:latin typeface="Arial Narrow" panose="020B0606020202030204" pitchFamily="34" charset="0"/>
              </a:rPr>
              <a:t>“High Tide”</a:t>
            </a:r>
            <a:r>
              <a:rPr lang="en-US" dirty="0">
                <a:latin typeface="Arial Narrow" panose="020B0606020202030204" pitchFamily="34" charset="0"/>
              </a:rPr>
              <a:t> Year		Gary Pullen</a:t>
            </a:r>
          </a:p>
          <a:p>
            <a:r>
              <a:rPr lang="en-US" dirty="0">
                <a:latin typeface="Arial Narrow" panose="020B0606020202030204" pitchFamily="34" charset="0"/>
              </a:rPr>
              <a:t>											David Walling</a:t>
            </a:r>
          </a:p>
          <a:p>
            <a:r>
              <a:rPr lang="en-US" dirty="0">
                <a:latin typeface="Arial Narrow" panose="020B0606020202030204" pitchFamily="34" charset="0"/>
              </a:rPr>
              <a:t>											G. Michael Sloane</a:t>
            </a:r>
          </a:p>
          <a:p>
            <a:endParaRPr lang="en-US" dirty="0">
              <a:latin typeface="Arial Narrow" panose="020B0606020202030204" pitchFamily="34" charset="0"/>
            </a:endParaRPr>
          </a:p>
          <a:p>
            <a:r>
              <a:rPr lang="en-US" dirty="0">
                <a:latin typeface="Arial Narrow" panose="020B0606020202030204" pitchFamily="34" charset="0"/>
              </a:rPr>
              <a:t>10:20 – 10:45 AM	Planes, Trains, Blockchains		Tara Mitchell</a:t>
            </a:r>
          </a:p>
          <a:p>
            <a:endParaRPr lang="en-US" dirty="0">
              <a:latin typeface="Arial Narrow" panose="020B0606020202030204" pitchFamily="34" charset="0"/>
            </a:endParaRPr>
          </a:p>
          <a:p>
            <a:r>
              <a:rPr lang="en-US" dirty="0">
                <a:latin typeface="Arial Narrow" panose="020B0606020202030204" pitchFamily="34" charset="0"/>
              </a:rPr>
              <a:t>10:45 – 11:45 AM	</a:t>
            </a:r>
            <a:r>
              <a:rPr lang="en-US" i="1" dirty="0">
                <a:latin typeface="Arial Narrow" panose="020B0606020202030204" pitchFamily="34" charset="0"/>
              </a:rPr>
              <a:t>“To Fee or Not to Fee…			</a:t>
            </a:r>
            <a:r>
              <a:rPr lang="en-US" dirty="0">
                <a:latin typeface="Arial Narrow" panose="020B0606020202030204" pitchFamily="34" charset="0"/>
              </a:rPr>
              <a:t>Rick Brown</a:t>
            </a:r>
          </a:p>
          <a:p>
            <a:r>
              <a:rPr lang="en-US" i="1" dirty="0">
                <a:latin typeface="Arial Narrow" panose="020B0606020202030204" pitchFamily="34" charset="0"/>
              </a:rPr>
              <a:t>					that IS the question!”			</a:t>
            </a:r>
            <a:r>
              <a:rPr lang="en-US" dirty="0">
                <a:latin typeface="Arial Narrow" panose="020B0606020202030204" pitchFamily="34" charset="0"/>
              </a:rPr>
              <a:t>Jeff Klein</a:t>
            </a:r>
          </a:p>
          <a:p>
            <a:r>
              <a:rPr lang="en-US" i="1" dirty="0">
                <a:latin typeface="Arial Narrow" panose="020B0606020202030204" pitchFamily="34" charset="0"/>
              </a:rPr>
              <a:t>											</a:t>
            </a:r>
            <a:r>
              <a:rPr lang="en-US" dirty="0">
                <a:latin typeface="Arial Narrow" panose="020B0606020202030204" pitchFamily="34" charset="0"/>
              </a:rPr>
              <a:t>Dennis Burden</a:t>
            </a:r>
          </a:p>
          <a:p>
            <a:endParaRPr lang="en-US" i="1" dirty="0">
              <a:latin typeface="Arial Narrow" panose="020B0606020202030204" pitchFamily="34" charset="0"/>
            </a:endParaRPr>
          </a:p>
          <a:p>
            <a:r>
              <a:rPr lang="en-US" dirty="0">
                <a:latin typeface="Arial Narrow" panose="020B0606020202030204" pitchFamily="34" charset="0"/>
              </a:rPr>
              <a:t>11:45 – 12:15 PM	Other Business/State Updates		John Meetz</a:t>
            </a:r>
          </a:p>
          <a:p>
            <a:endParaRPr lang="en-US" i="1" dirty="0">
              <a:latin typeface="Arial Narrow" panose="020B0606020202030204" pitchFamily="34" charset="0"/>
            </a:endParaRPr>
          </a:p>
          <a:p>
            <a:r>
              <a:rPr lang="en-US" dirty="0">
                <a:latin typeface="Arial Narrow" panose="020B0606020202030204" pitchFamily="34" charset="0"/>
              </a:rPr>
              <a:t>12:15 – 1:30 PM	Lunch</a:t>
            </a:r>
            <a:r>
              <a:rPr lang="en-US" i="1" dirty="0">
                <a:latin typeface="Arial Narrow" panose="020B0606020202030204" pitchFamily="34" charset="0"/>
              </a:rPr>
              <a:t>			</a:t>
            </a:r>
            <a:endParaRPr lang="en-US" dirty="0">
              <a:latin typeface="Arial Narrow" panose="020B0606020202030204" pitchFamily="34" charset="0"/>
            </a:endParaRPr>
          </a:p>
        </p:txBody>
      </p:sp>
      <p:sp>
        <p:nvSpPr>
          <p:cNvPr id="6" name="TextBox 5">
            <a:extLst>
              <a:ext uri="{FF2B5EF4-FFF2-40B4-BE49-F238E27FC236}">
                <a16:creationId xmlns:a16="http://schemas.microsoft.com/office/drawing/2014/main" id="{377D487F-D159-4EA3-8F7D-8730A3485347}"/>
              </a:ext>
            </a:extLst>
          </p:cNvPr>
          <p:cNvSpPr txBox="1"/>
          <p:nvPr/>
        </p:nvSpPr>
        <p:spPr>
          <a:xfrm>
            <a:off x="598255" y="548268"/>
            <a:ext cx="2088384" cy="769441"/>
          </a:xfrm>
          <a:prstGeom prst="rect">
            <a:avLst/>
          </a:prstGeom>
          <a:noFill/>
        </p:spPr>
        <p:txBody>
          <a:bodyPr wrap="square" rtlCol="0">
            <a:spAutoFit/>
          </a:bodyPr>
          <a:lstStyle/>
          <a:p>
            <a:r>
              <a:rPr lang="en-US" sz="4400" b="1" dirty="0">
                <a:latin typeface="Arial Narrow" panose="020B0606020202030204" pitchFamily="34" charset="0"/>
              </a:rPr>
              <a:t>Agenda</a:t>
            </a:r>
          </a:p>
        </p:txBody>
      </p:sp>
    </p:spTree>
    <p:extLst>
      <p:ext uri="{BB962C8B-B14F-4D97-AF65-F5344CB8AC3E}">
        <p14:creationId xmlns:p14="http://schemas.microsoft.com/office/powerpoint/2010/main" val="298226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DC4776-EF7B-4D01-BB86-2A61D724EE43}"/>
              </a:ext>
            </a:extLst>
          </p:cNvPr>
          <p:cNvSpPr txBox="1"/>
          <p:nvPr/>
        </p:nvSpPr>
        <p:spPr>
          <a:xfrm>
            <a:off x="617109" y="399913"/>
            <a:ext cx="6262933" cy="646331"/>
          </a:xfrm>
          <a:prstGeom prst="rect">
            <a:avLst/>
          </a:prstGeom>
          <a:noFill/>
        </p:spPr>
        <p:txBody>
          <a:bodyPr wrap="none" rtlCol="0">
            <a:spAutoFit/>
          </a:bodyPr>
          <a:lstStyle/>
          <a:p>
            <a:r>
              <a:rPr lang="en-US" sz="3600" b="1" dirty="0">
                <a:latin typeface="Arial Narrow" panose="020B0606020202030204" pitchFamily="34" charset="0"/>
              </a:rPr>
              <a:t>RETAILERS’ PERSPECTIVES…….</a:t>
            </a:r>
            <a:endParaRPr lang="en-US" sz="3600" b="1" i="1" dirty="0">
              <a:latin typeface="Arial Narrow" panose="020B0606020202030204" pitchFamily="34" charset="0"/>
            </a:endParaRPr>
          </a:p>
        </p:txBody>
      </p:sp>
      <p:sp>
        <p:nvSpPr>
          <p:cNvPr id="4" name="Content Placeholder 2">
            <a:extLst>
              <a:ext uri="{FF2B5EF4-FFF2-40B4-BE49-F238E27FC236}">
                <a16:creationId xmlns:a16="http://schemas.microsoft.com/office/drawing/2014/main" id="{E0BFD4B6-37F9-46FB-815C-B71DE7C9B333}"/>
              </a:ext>
            </a:extLst>
          </p:cNvPr>
          <p:cNvSpPr txBox="1">
            <a:spLocks/>
          </p:cNvSpPr>
          <p:nvPr/>
        </p:nvSpPr>
        <p:spPr>
          <a:xfrm>
            <a:off x="5380522" y="1595996"/>
            <a:ext cx="5274644" cy="395778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7525" lvl="2" indent="-317500">
              <a:spcBef>
                <a:spcPts val="0"/>
              </a:spcBef>
              <a:spcAft>
                <a:spcPts val="0"/>
              </a:spcAft>
              <a:buClrTx/>
              <a:buFont typeface="Arial" panose="020B0604020202020204" pitchFamily="34" charset="0"/>
              <a:buChar char="•"/>
            </a:pPr>
            <a:r>
              <a:rPr lang="en-US" sz="2400" dirty="0">
                <a:latin typeface="Arial Narrow" panose="020B0606020202030204" pitchFamily="34" charset="0"/>
                <a:cs typeface="Times New Roman" panose="02020603050405020304" pitchFamily="18" charset="0"/>
              </a:rPr>
              <a:t>Customer (insured) facing</a:t>
            </a:r>
          </a:p>
          <a:p>
            <a:pPr marL="200025" lvl="2" indent="0">
              <a:spcBef>
                <a:spcPts val="0"/>
              </a:spcBef>
              <a:spcAft>
                <a:spcPts val="0"/>
              </a:spcAft>
              <a:buClrTx/>
              <a:buNone/>
            </a:pPr>
            <a:endParaRPr lang="en-US" sz="800" dirty="0">
              <a:latin typeface="Arial Narrow" panose="020B0606020202030204" pitchFamily="34" charset="0"/>
              <a:cs typeface="Times New Roman" panose="02020603050405020304" pitchFamily="18" charset="0"/>
            </a:endParaRPr>
          </a:p>
          <a:p>
            <a:pPr marL="517525" lvl="2" indent="-317500">
              <a:spcBef>
                <a:spcPts val="0"/>
              </a:spcBef>
              <a:spcAft>
                <a:spcPts val="0"/>
              </a:spcAft>
              <a:buClrTx/>
              <a:buFont typeface="Arial" panose="020B0604020202020204" pitchFamily="34" charset="0"/>
              <a:buChar char="•"/>
            </a:pPr>
            <a:r>
              <a:rPr lang="en-US" sz="2400" dirty="0">
                <a:latin typeface="Arial Narrow" panose="020B0606020202030204" pitchFamily="34" charset="0"/>
                <a:cs typeface="Times New Roman" panose="02020603050405020304" pitchFamily="18" charset="0"/>
              </a:rPr>
              <a:t>Retailer license evidence, as required by wholesaler</a:t>
            </a:r>
          </a:p>
          <a:p>
            <a:pPr marL="200025" lvl="2" indent="0">
              <a:spcBef>
                <a:spcPts val="0"/>
              </a:spcBef>
              <a:spcAft>
                <a:spcPts val="0"/>
              </a:spcAft>
              <a:buClrTx/>
              <a:buNone/>
            </a:pPr>
            <a:endParaRPr lang="en-US" sz="800" dirty="0">
              <a:latin typeface="Arial Narrow" panose="020B0606020202030204" pitchFamily="34" charset="0"/>
              <a:cs typeface="Times New Roman" panose="02020603050405020304" pitchFamily="18" charset="0"/>
            </a:endParaRPr>
          </a:p>
          <a:p>
            <a:pPr marL="517525" lvl="2" indent="-317500">
              <a:spcBef>
                <a:spcPts val="0"/>
              </a:spcBef>
              <a:spcAft>
                <a:spcPts val="0"/>
              </a:spcAft>
              <a:buClrTx/>
              <a:buFont typeface="Arial" panose="020B0604020202020204" pitchFamily="34" charset="0"/>
              <a:buChar char="•"/>
            </a:pPr>
            <a:r>
              <a:rPr lang="en-US" sz="2400" dirty="0">
                <a:latin typeface="Arial Narrow" panose="020B0606020202030204" pitchFamily="34" charset="0"/>
                <a:cs typeface="Times New Roman" panose="02020603050405020304" pitchFamily="18" charset="0"/>
              </a:rPr>
              <a:t>Forms submitted electronically/online, fax, as required by wholesaler</a:t>
            </a:r>
          </a:p>
          <a:p>
            <a:pPr marL="200025" lvl="2" indent="0">
              <a:spcBef>
                <a:spcPts val="0"/>
              </a:spcBef>
              <a:spcAft>
                <a:spcPts val="0"/>
              </a:spcAft>
              <a:buClrTx/>
              <a:buNone/>
            </a:pPr>
            <a:endParaRPr lang="en-US" sz="800" dirty="0">
              <a:latin typeface="Arial Narrow" panose="020B0606020202030204" pitchFamily="34" charset="0"/>
              <a:cs typeface="Times New Roman" panose="02020603050405020304" pitchFamily="18" charset="0"/>
            </a:endParaRPr>
          </a:p>
          <a:p>
            <a:pPr marL="517525" lvl="1" indent="-317500">
              <a:spcBef>
                <a:spcPts val="0"/>
              </a:spcBef>
              <a:spcAft>
                <a:spcPts val="0"/>
              </a:spcAft>
              <a:buClrTx/>
              <a:buFont typeface="Arial" panose="020B0604020202020204" pitchFamily="34" charset="0"/>
              <a:buChar char="•"/>
            </a:pPr>
            <a:r>
              <a:rPr lang="en-US" sz="2400" dirty="0">
                <a:latin typeface="Arial Narrow" panose="020B0606020202030204" pitchFamily="34" charset="0"/>
                <a:cs typeface="Times New Roman" panose="02020603050405020304" pitchFamily="18" charset="0"/>
              </a:rPr>
              <a:t>Retailer provides disclosure of any excess and surplus lines “statutorily required notices” to insurance buyer, including statutorily-required SL notices</a:t>
            </a:r>
            <a:endParaRPr lang="en-US" sz="2800"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0DF8E6C-2D8C-4F9B-9E4D-8B2C7A44BAA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92993" y="1889660"/>
            <a:ext cx="3267075" cy="3790950"/>
          </a:xfrm>
          <a:prstGeom prst="rect">
            <a:avLst/>
          </a:prstGeom>
        </p:spPr>
      </p:pic>
      <p:sp>
        <p:nvSpPr>
          <p:cNvPr id="3" name="Slide Number Placeholder 2">
            <a:extLst>
              <a:ext uri="{FF2B5EF4-FFF2-40B4-BE49-F238E27FC236}">
                <a16:creationId xmlns:a16="http://schemas.microsoft.com/office/drawing/2014/main" id="{635CF4BA-1C7E-44A4-A96F-A84C0A1E0F52}"/>
              </a:ext>
            </a:extLst>
          </p:cNvPr>
          <p:cNvSpPr>
            <a:spLocks noGrp="1"/>
          </p:cNvSpPr>
          <p:nvPr>
            <p:ph type="sldNum" sz="quarter" idx="12"/>
          </p:nvPr>
        </p:nvSpPr>
        <p:spPr/>
        <p:txBody>
          <a:bodyPr/>
          <a:lstStyle/>
          <a:p>
            <a:fld id="{67702D60-FDDF-4D96-B680-518221A5EA8D}" type="slidenum">
              <a:rPr lang="en-US" smtClean="0"/>
              <a:t>20</a:t>
            </a:fld>
            <a:endParaRPr lang="en-US" dirty="0"/>
          </a:p>
        </p:txBody>
      </p:sp>
    </p:spTree>
    <p:extLst>
      <p:ext uri="{BB962C8B-B14F-4D97-AF65-F5344CB8AC3E}">
        <p14:creationId xmlns:p14="http://schemas.microsoft.com/office/powerpoint/2010/main" val="208109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9D2A3-A4E7-46D4-93DD-EEFAAB0898F4}"/>
              </a:ext>
            </a:extLst>
          </p:cNvPr>
          <p:cNvSpPr txBox="1"/>
          <p:nvPr/>
        </p:nvSpPr>
        <p:spPr>
          <a:xfrm>
            <a:off x="617109" y="399913"/>
            <a:ext cx="7016793" cy="646331"/>
          </a:xfrm>
          <a:prstGeom prst="rect">
            <a:avLst/>
          </a:prstGeom>
          <a:noFill/>
        </p:spPr>
        <p:txBody>
          <a:bodyPr wrap="none" rtlCol="0">
            <a:spAutoFit/>
          </a:bodyPr>
          <a:lstStyle/>
          <a:p>
            <a:r>
              <a:rPr lang="en-US" sz="3600" b="1" dirty="0">
                <a:latin typeface="Arial Narrow" panose="020B0606020202030204" pitchFamily="34" charset="0"/>
              </a:rPr>
              <a:t>WHOLESALERS’ PERSPECTIVES……</a:t>
            </a:r>
            <a:r>
              <a:rPr lang="en-US" sz="3200" b="1" dirty="0">
                <a:latin typeface="Arial Narrow" panose="020B0606020202030204" pitchFamily="34" charset="0"/>
              </a:rPr>
              <a:t> </a:t>
            </a:r>
          </a:p>
        </p:txBody>
      </p:sp>
      <p:sp>
        <p:nvSpPr>
          <p:cNvPr id="3" name="Content Placeholder 2">
            <a:extLst>
              <a:ext uri="{FF2B5EF4-FFF2-40B4-BE49-F238E27FC236}">
                <a16:creationId xmlns:a16="http://schemas.microsoft.com/office/drawing/2014/main" id="{5C5DACBB-5ADB-4CD9-98F1-BAA6E084CAC1}"/>
              </a:ext>
            </a:extLst>
          </p:cNvPr>
          <p:cNvSpPr txBox="1">
            <a:spLocks/>
          </p:cNvSpPr>
          <p:nvPr/>
        </p:nvSpPr>
        <p:spPr>
          <a:xfrm>
            <a:off x="240632" y="1472664"/>
            <a:ext cx="11097928" cy="4417997"/>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spcAft>
                <a:spcPts val="0"/>
              </a:spcAft>
              <a:buFont typeface="Calibri" pitchFamily="34" charset="0"/>
              <a:buNone/>
            </a:pPr>
            <a:endParaRPr lang="en-US" sz="2000" b="1"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Collect stamping fee/assessments, and in some states, SL tax, as well as remit to “Home State”</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Record/file/audit policies</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Some Wholesale broker fees are taxed</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Wholesale brokers may charge “reasonable” fees without limitation, except for FL ($35 cap)</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Wholesalers’ agreements with Retailers &amp; Insurers or such “markets”, whom they access</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May be affected by Retailers’ client fees and commissions</a:t>
            </a:r>
          </a:p>
          <a:p>
            <a:pPr marL="746125" lvl="2" indent="-361950">
              <a:spcAft>
                <a:spcPts val="0"/>
              </a:spcAft>
              <a:buClrTx/>
              <a:buFont typeface="Arial" panose="020B0604020202020204" pitchFamily="34" charset="0"/>
              <a:buChar char="•"/>
            </a:pPr>
            <a:endParaRPr lang="en-US" sz="3800" dirty="0">
              <a:latin typeface="Arial Narrow" panose="020B0606020202030204" pitchFamily="34" charset="0"/>
              <a:cs typeface="Times New Roman" panose="02020603050405020304" pitchFamily="18" charset="0"/>
            </a:endParaRPr>
          </a:p>
          <a:p>
            <a:pPr marL="746125" lvl="2" indent="-361950">
              <a:spcAft>
                <a:spcPts val="0"/>
              </a:spcAft>
              <a:buClrTx/>
              <a:buFont typeface="Arial" panose="020B0604020202020204" pitchFamily="34" charset="0"/>
              <a:buChar char="•"/>
            </a:pPr>
            <a:r>
              <a:rPr lang="en-US" sz="3800" dirty="0">
                <a:latin typeface="Arial Narrow" panose="020B0606020202030204" pitchFamily="34" charset="0"/>
                <a:cs typeface="Times New Roman" panose="02020603050405020304" pitchFamily="18" charset="0"/>
              </a:rPr>
              <a:t>Require Retailers to provide license evidence/verification </a:t>
            </a:r>
          </a:p>
          <a:p>
            <a:pPr marL="384048" lvl="2" indent="0">
              <a:spcAft>
                <a:spcPts val="0"/>
              </a:spcAft>
              <a:buClrTx/>
              <a:buNone/>
            </a:pPr>
            <a:endParaRPr lang="en-US" sz="2000" dirty="0">
              <a:latin typeface="Arial Narrow" panose="020B0606020202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DA6E643-390F-4946-AC5B-11CFEED4ACD5}"/>
              </a:ext>
            </a:extLst>
          </p:cNvPr>
          <p:cNvSpPr>
            <a:spLocks noGrp="1"/>
          </p:cNvSpPr>
          <p:nvPr>
            <p:ph type="sldNum" sz="quarter" idx="12"/>
          </p:nvPr>
        </p:nvSpPr>
        <p:spPr/>
        <p:txBody>
          <a:bodyPr/>
          <a:lstStyle/>
          <a:p>
            <a:fld id="{67702D60-FDDF-4D96-B680-518221A5EA8D}" type="slidenum">
              <a:rPr lang="en-US" smtClean="0"/>
              <a:t>21</a:t>
            </a:fld>
            <a:endParaRPr lang="en-US" dirty="0"/>
          </a:p>
        </p:txBody>
      </p:sp>
    </p:spTree>
    <p:extLst>
      <p:ext uri="{BB962C8B-B14F-4D97-AF65-F5344CB8AC3E}">
        <p14:creationId xmlns:p14="http://schemas.microsoft.com/office/powerpoint/2010/main" val="67225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9D2A3-A4E7-46D4-93DD-EEFAAB0898F4}"/>
              </a:ext>
            </a:extLst>
          </p:cNvPr>
          <p:cNvSpPr txBox="1"/>
          <p:nvPr/>
        </p:nvSpPr>
        <p:spPr>
          <a:xfrm>
            <a:off x="617109" y="399913"/>
            <a:ext cx="6016391" cy="646331"/>
          </a:xfrm>
          <a:prstGeom prst="rect">
            <a:avLst/>
          </a:prstGeom>
          <a:noFill/>
        </p:spPr>
        <p:txBody>
          <a:bodyPr wrap="none" rtlCol="0">
            <a:spAutoFit/>
          </a:bodyPr>
          <a:lstStyle/>
          <a:p>
            <a:r>
              <a:rPr lang="en-US" sz="3600" b="1" dirty="0">
                <a:latin typeface="Arial Narrow" panose="020B0606020202030204" pitchFamily="34" charset="0"/>
              </a:rPr>
              <a:t>INSURERS’ PERSPECTIVES……</a:t>
            </a:r>
          </a:p>
        </p:txBody>
      </p:sp>
      <p:sp>
        <p:nvSpPr>
          <p:cNvPr id="4" name="Content Placeholder 2">
            <a:extLst>
              <a:ext uri="{FF2B5EF4-FFF2-40B4-BE49-F238E27FC236}">
                <a16:creationId xmlns:a16="http://schemas.microsoft.com/office/drawing/2014/main" id="{5025139B-978F-47FA-91CA-63E9783C79BA}"/>
              </a:ext>
            </a:extLst>
          </p:cNvPr>
          <p:cNvSpPr txBox="1">
            <a:spLocks/>
          </p:cNvSpPr>
          <p:nvPr/>
        </p:nvSpPr>
        <p:spPr>
          <a:xfrm>
            <a:off x="512898" y="1501624"/>
            <a:ext cx="10515600" cy="435133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spcAft>
                <a:spcPts val="0"/>
              </a:spcAft>
              <a:buFont typeface="Calibri" pitchFamily="34" charset="0"/>
              <a:buNone/>
            </a:pPr>
            <a:endParaRPr lang="en-US" sz="2000" b="1" dirty="0">
              <a:latin typeface="Arial Narrow" panose="020B0606020202030204" pitchFamily="34" charset="0"/>
              <a:cs typeface="Times New Roman" panose="02020603050405020304" pitchFamily="18" charset="0"/>
            </a:endParaRPr>
          </a:p>
          <a:p>
            <a:pPr marL="576263" lvl="1"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No rules limiting what a surplus lines insurer may charge, including Florida</a:t>
            </a:r>
          </a:p>
          <a:p>
            <a:pPr marL="576263" lvl="1" indent="-376238">
              <a:spcAft>
                <a:spcPts val="0"/>
              </a:spcAft>
              <a:buClrTx/>
              <a:buFont typeface="Arial" panose="020B0604020202020204" pitchFamily="34" charset="0"/>
              <a:buChar char="•"/>
            </a:pPr>
            <a:endParaRPr lang="en-US" sz="2800" dirty="0">
              <a:latin typeface="Arial Narrow" panose="020B0606020202030204" pitchFamily="34" charset="0"/>
              <a:cs typeface="Times New Roman" panose="02020603050405020304" pitchFamily="18" charset="0"/>
            </a:endParaRPr>
          </a:p>
          <a:p>
            <a:pPr marL="576263" lvl="1"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Should not duplicate fees that other parties have already charged</a:t>
            </a:r>
          </a:p>
          <a:p>
            <a:pPr marL="576263" lvl="1" indent="-376238">
              <a:spcAft>
                <a:spcPts val="0"/>
              </a:spcAft>
              <a:buClrTx/>
              <a:buFont typeface="Arial" panose="020B0604020202020204" pitchFamily="34" charset="0"/>
              <a:buChar char="•"/>
            </a:pPr>
            <a:endParaRPr lang="en-US" sz="2800" dirty="0">
              <a:latin typeface="Arial Narrow" panose="020B0606020202030204" pitchFamily="34" charset="0"/>
              <a:cs typeface="Times New Roman" panose="02020603050405020304" pitchFamily="18" charset="0"/>
            </a:endParaRPr>
          </a:p>
          <a:p>
            <a:pPr marL="576263" lvl="1" indent="-376238">
              <a:spcAft>
                <a:spcPts val="0"/>
              </a:spcAft>
              <a:buClrTx/>
              <a:buFont typeface="Arial" panose="020B0604020202020204" pitchFamily="34" charset="0"/>
              <a:buChar char="•"/>
            </a:pPr>
            <a:r>
              <a:rPr lang="en-US" sz="2800" dirty="0">
                <a:latin typeface="Arial Narrow" panose="020B0606020202030204" pitchFamily="34" charset="0"/>
                <a:cs typeface="Times New Roman" panose="02020603050405020304" pitchFamily="18" charset="0"/>
              </a:rPr>
              <a:t>Ability to audit records, negotiate new terms based on changes with P&amp;L, financial capacity, M&amp;A, reinsurance treaties</a:t>
            </a:r>
          </a:p>
          <a:p>
            <a:pPr marL="576263" lvl="1" indent="-376238">
              <a:spcAft>
                <a:spcPts val="0"/>
              </a:spcAft>
              <a:buClrTx/>
              <a:buFont typeface="Arial" panose="020B0604020202020204" pitchFamily="34" charset="0"/>
              <a:buChar char="•"/>
            </a:pPr>
            <a:endParaRPr lang="en-US" sz="2800" dirty="0">
              <a:latin typeface="Arial Narrow" panose="020B0606020202030204" pitchFamily="34" charset="0"/>
              <a:cs typeface="Times New Roman" panose="02020603050405020304" pitchFamily="18" charset="0"/>
            </a:endParaRPr>
          </a:p>
          <a:p>
            <a:pPr marL="576263" lvl="1" indent="-376238">
              <a:spcAft>
                <a:spcPts val="0"/>
              </a:spcAft>
              <a:buClrTx/>
              <a:buFont typeface="Arial" panose="020B0604020202020204" pitchFamily="34" charset="0"/>
              <a:buChar char="•"/>
            </a:pPr>
            <a:r>
              <a:rPr lang="en-US" sz="2800" dirty="0">
                <a:solidFill>
                  <a:schemeClr val="tx1"/>
                </a:solidFill>
                <a:latin typeface="Arial Narrow" panose="020B0606020202030204" pitchFamily="34" charset="0"/>
                <a:cs typeface="Times New Roman" panose="02020603050405020304" pitchFamily="18" charset="0"/>
              </a:rPr>
              <a:t>(Suggestion) </a:t>
            </a:r>
            <a:r>
              <a:rPr lang="en-US" sz="2800" dirty="0">
                <a:latin typeface="Arial Narrow" panose="020B0606020202030204" pitchFamily="34" charset="0"/>
                <a:cs typeface="Times New Roman" panose="02020603050405020304" pitchFamily="18" charset="0"/>
              </a:rPr>
              <a:t>Wholesalers should review their agreements with insurers</a:t>
            </a:r>
          </a:p>
          <a:p>
            <a:endParaRPr lang="en-US"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2B1166F-A2D1-450D-90AC-00BDA5046537}"/>
              </a:ext>
            </a:extLst>
          </p:cNvPr>
          <p:cNvSpPr>
            <a:spLocks noGrp="1"/>
          </p:cNvSpPr>
          <p:nvPr>
            <p:ph type="sldNum" sz="quarter" idx="12"/>
          </p:nvPr>
        </p:nvSpPr>
        <p:spPr/>
        <p:txBody>
          <a:bodyPr/>
          <a:lstStyle/>
          <a:p>
            <a:fld id="{67702D60-FDDF-4D96-B680-518221A5EA8D}" type="slidenum">
              <a:rPr lang="en-US" smtClean="0"/>
              <a:t>22</a:t>
            </a:fld>
            <a:endParaRPr lang="en-US" dirty="0"/>
          </a:p>
        </p:txBody>
      </p:sp>
    </p:spTree>
    <p:extLst>
      <p:ext uri="{BB962C8B-B14F-4D97-AF65-F5344CB8AC3E}">
        <p14:creationId xmlns:p14="http://schemas.microsoft.com/office/powerpoint/2010/main" val="241933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05C92-39A1-477B-B7ED-B4BEAFDEBD06}"/>
              </a:ext>
            </a:extLst>
          </p:cNvPr>
          <p:cNvSpPr txBox="1"/>
          <p:nvPr/>
        </p:nvSpPr>
        <p:spPr>
          <a:xfrm>
            <a:off x="617109" y="399913"/>
            <a:ext cx="3415872" cy="646331"/>
          </a:xfrm>
          <a:prstGeom prst="rect">
            <a:avLst/>
          </a:prstGeom>
          <a:noFill/>
        </p:spPr>
        <p:txBody>
          <a:bodyPr wrap="none" rtlCol="0">
            <a:spAutoFit/>
          </a:bodyPr>
          <a:lstStyle/>
          <a:p>
            <a:r>
              <a:rPr lang="en-US" sz="3600" b="1" dirty="0">
                <a:latin typeface="Arial Narrow" panose="020B0606020202030204" pitchFamily="34" charset="0"/>
              </a:rPr>
              <a:t>OTHER MATTERS</a:t>
            </a:r>
          </a:p>
        </p:txBody>
      </p:sp>
      <p:pic>
        <p:nvPicPr>
          <p:cNvPr id="23" name="Picture 22" descr="A drawing of a face&#10;&#10;Description generated with high confidence">
            <a:extLst>
              <a:ext uri="{FF2B5EF4-FFF2-40B4-BE49-F238E27FC236}">
                <a16:creationId xmlns:a16="http://schemas.microsoft.com/office/drawing/2014/main" id="{8D4F7082-F61F-4607-A7CA-E08BD4A0F69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104718">
            <a:off x="7426232" y="1155378"/>
            <a:ext cx="3671663" cy="3532286"/>
          </a:xfrm>
          <a:prstGeom prst="rect">
            <a:avLst/>
          </a:prstGeom>
        </p:spPr>
      </p:pic>
      <p:sp>
        <p:nvSpPr>
          <p:cNvPr id="5" name="Content Placeholder 2">
            <a:extLst>
              <a:ext uri="{FF2B5EF4-FFF2-40B4-BE49-F238E27FC236}">
                <a16:creationId xmlns:a16="http://schemas.microsoft.com/office/drawing/2014/main" id="{1A08A470-C049-464F-AF8C-8B60C9F51684}"/>
              </a:ext>
            </a:extLst>
          </p:cNvPr>
          <p:cNvSpPr txBox="1">
            <a:spLocks/>
          </p:cNvSpPr>
          <p:nvPr/>
        </p:nvSpPr>
        <p:spPr>
          <a:xfrm>
            <a:off x="821302" y="1439053"/>
            <a:ext cx="6830328" cy="423712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Sophisticated Insureds</a:t>
            </a:r>
          </a:p>
          <a:p>
            <a:pPr marL="883285" marR="0" lvl="3"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Full Disclosure - directly/indirectly</a:t>
            </a:r>
          </a:p>
          <a:p>
            <a:pPr marL="883285" marR="0" lvl="3"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lvl="1" indent="-317500">
              <a:spcAft>
                <a:spcPts val="0"/>
              </a:spcAft>
              <a:buClrTx/>
              <a:buFont typeface="Arial" panose="020B0604020202020204" pitchFamily="34" charset="0"/>
              <a:buChar char="•"/>
              <a:defRPr/>
            </a:pPr>
            <a:r>
              <a:rPr lang="en-US" sz="2800" dirty="0">
                <a:solidFill>
                  <a:prstClr val="black">
                    <a:lumMod val="75000"/>
                    <a:lumOff val="25000"/>
                  </a:prstClr>
                </a:solidFill>
                <a:latin typeface="Arial Narrow" panose="020B0606020202030204" pitchFamily="34" charset="0"/>
                <a:cs typeface="Times New Roman" panose="02020603050405020304" pitchFamily="18" charset="0"/>
              </a:rPr>
              <a:t>Necessity of Reasonable Fees</a:t>
            </a:r>
          </a:p>
          <a:p>
            <a:pPr marL="883285" lvl="3" indent="-317500">
              <a:spcAft>
                <a:spcPts val="0"/>
              </a:spcAft>
              <a:buClrTx/>
              <a:buFont typeface="Arial" panose="020B0604020202020204" pitchFamily="34" charset="0"/>
              <a:buChar char="•"/>
              <a:defRPr/>
            </a:pPr>
            <a:r>
              <a:rPr lang="en-US" sz="2400" dirty="0">
                <a:solidFill>
                  <a:prstClr val="black">
                    <a:lumMod val="75000"/>
                    <a:lumOff val="25000"/>
                  </a:prstClr>
                </a:solidFill>
                <a:latin typeface="Arial Narrow" panose="020B0606020202030204" pitchFamily="34" charset="0"/>
                <a:cs typeface="Times New Roman" panose="02020603050405020304" pitchFamily="18" charset="0"/>
              </a:rPr>
              <a:t>However/whomever imposed</a:t>
            </a:r>
            <a:endParaRPr kumimoji="0" lang="en-US" sz="2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Myriad of Fees</a:t>
            </a: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Company Fees vs Broker (producer) Fees</a:t>
            </a:r>
          </a:p>
          <a:p>
            <a:pPr marL="883285" marR="0" lvl="3"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Varying tax treatment</a:t>
            </a:r>
          </a:p>
          <a:p>
            <a:pPr marL="883285" marR="0" lvl="3"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Insurer-imposed fees are sometimes part of the premium, (in some states)</a:t>
            </a: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517525" marR="0" lvl="1" indent="-31750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Underwriting expense fees and disclosures</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Calibri" panose="020F0502020204030204" pitchFamily="34" charset="0"/>
              <a:buChar char=" "/>
              <a:tabLst/>
              <a:defRPr/>
            </a:pPr>
            <a:endParaRPr kumimoji="0" lang="en-US" sz="2000" b="1"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51EB387B-76E5-4FC3-B428-4380708D6FDB}"/>
              </a:ext>
            </a:extLst>
          </p:cNvPr>
          <p:cNvSpPr>
            <a:spLocks noGrp="1"/>
          </p:cNvSpPr>
          <p:nvPr>
            <p:ph type="sldNum" sz="quarter" idx="12"/>
          </p:nvPr>
        </p:nvSpPr>
        <p:spPr/>
        <p:txBody>
          <a:bodyPr/>
          <a:lstStyle/>
          <a:p>
            <a:fld id="{67702D60-FDDF-4D96-B680-518221A5EA8D}" type="slidenum">
              <a:rPr lang="en-US" smtClean="0"/>
              <a:t>23</a:t>
            </a:fld>
            <a:endParaRPr lang="en-US" dirty="0"/>
          </a:p>
        </p:txBody>
      </p:sp>
    </p:spTree>
    <p:extLst>
      <p:ext uri="{BB962C8B-B14F-4D97-AF65-F5344CB8AC3E}">
        <p14:creationId xmlns:p14="http://schemas.microsoft.com/office/powerpoint/2010/main" val="188072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A close up of a map&#10;&#10;Description generated with high confidence">
            <a:extLst>
              <a:ext uri="{FF2B5EF4-FFF2-40B4-BE49-F238E27FC236}">
                <a16:creationId xmlns:a16="http://schemas.microsoft.com/office/drawing/2014/main" id="{8FAF9470-0798-4766-887B-C59402997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631" y="879353"/>
            <a:ext cx="8190166" cy="5061978"/>
          </a:xfrm>
          <a:prstGeom prst="rect">
            <a:avLst/>
          </a:prstGeom>
        </p:spPr>
      </p:pic>
      <p:sp>
        <p:nvSpPr>
          <p:cNvPr id="3" name="Rectangle 2">
            <a:extLst>
              <a:ext uri="{FF2B5EF4-FFF2-40B4-BE49-F238E27FC236}">
                <a16:creationId xmlns:a16="http://schemas.microsoft.com/office/drawing/2014/main" id="{23CB5E74-3317-4340-B007-1821DC0396A2}"/>
              </a:ext>
            </a:extLst>
          </p:cNvPr>
          <p:cNvSpPr/>
          <p:nvPr/>
        </p:nvSpPr>
        <p:spPr>
          <a:xfrm>
            <a:off x="459458" y="664671"/>
            <a:ext cx="2087649" cy="615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WA: </a:t>
            </a:r>
            <a:r>
              <a:rPr lang="en-US" sz="1000" dirty="0">
                <a:solidFill>
                  <a:schemeClr val="tx1"/>
                </a:solidFill>
                <a:latin typeface="Arial Narrow" panose="020B0606020202030204" pitchFamily="34" charset="0"/>
              </a:rPr>
              <a:t>Fees for “underwriting, issuance, processing, inspecting, servicing, &amp; auditing policies” with “reasonable, documented, &amp; verifiable” costs</a:t>
            </a:r>
          </a:p>
        </p:txBody>
      </p:sp>
      <p:sp>
        <p:nvSpPr>
          <p:cNvPr id="4" name="Rectangle 3">
            <a:extLst>
              <a:ext uri="{FF2B5EF4-FFF2-40B4-BE49-F238E27FC236}">
                <a16:creationId xmlns:a16="http://schemas.microsoft.com/office/drawing/2014/main" id="{923306A4-1A3C-4F62-84BE-736C9116DD33}"/>
              </a:ext>
            </a:extLst>
          </p:cNvPr>
          <p:cNvSpPr/>
          <p:nvPr/>
        </p:nvSpPr>
        <p:spPr>
          <a:xfrm>
            <a:off x="605535" y="4538864"/>
            <a:ext cx="2228335" cy="476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AK:</a:t>
            </a:r>
            <a:r>
              <a:rPr lang="en-US" sz="1000" dirty="0">
                <a:solidFill>
                  <a:schemeClr val="tx1"/>
                </a:solidFill>
                <a:latin typeface="Arial Narrow" panose="020B0606020202030204" pitchFamily="34" charset="0"/>
              </a:rPr>
              <a:t> “A policy fee in statute may not be the same thing that is often referred to as a policy fee in various industry nomenclature”</a:t>
            </a:r>
          </a:p>
        </p:txBody>
      </p:sp>
      <p:sp>
        <p:nvSpPr>
          <p:cNvPr id="5" name="Rectangle 4">
            <a:extLst>
              <a:ext uri="{FF2B5EF4-FFF2-40B4-BE49-F238E27FC236}">
                <a16:creationId xmlns:a16="http://schemas.microsoft.com/office/drawing/2014/main" id="{34618A6C-F5B1-4D1F-AA46-0DB8E5A84D54}"/>
              </a:ext>
            </a:extLst>
          </p:cNvPr>
          <p:cNvSpPr/>
          <p:nvPr/>
        </p:nvSpPr>
        <p:spPr>
          <a:xfrm>
            <a:off x="174126" y="2817244"/>
            <a:ext cx="2075934" cy="476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CA: </a:t>
            </a:r>
            <a:r>
              <a:rPr lang="en-US" sz="1000" dirty="0">
                <a:solidFill>
                  <a:schemeClr val="tx1"/>
                </a:solidFill>
                <a:latin typeface="Arial Narrow" panose="020B0606020202030204" pitchFamily="34" charset="0"/>
              </a:rPr>
              <a:t>Insurer fee authorization required &amp; taxed as premium. </a:t>
            </a:r>
          </a:p>
          <a:p>
            <a:r>
              <a:rPr lang="en-US" sz="1000" dirty="0">
                <a:solidFill>
                  <a:schemeClr val="tx1"/>
                </a:solidFill>
                <a:latin typeface="Arial Narrow" panose="020B0606020202030204" pitchFamily="34" charset="0"/>
              </a:rPr>
              <a:t>Broker fees are not taxable as premium.</a:t>
            </a:r>
          </a:p>
        </p:txBody>
      </p:sp>
      <p:sp>
        <p:nvSpPr>
          <p:cNvPr id="6" name="Rectangle 5">
            <a:extLst>
              <a:ext uri="{FF2B5EF4-FFF2-40B4-BE49-F238E27FC236}">
                <a16:creationId xmlns:a16="http://schemas.microsoft.com/office/drawing/2014/main" id="{FDC55230-2152-4A69-B26C-47548BD74F26}"/>
              </a:ext>
            </a:extLst>
          </p:cNvPr>
          <p:cNvSpPr/>
          <p:nvPr/>
        </p:nvSpPr>
        <p:spPr>
          <a:xfrm>
            <a:off x="4327534" y="2392121"/>
            <a:ext cx="2056790" cy="1177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MO: </a:t>
            </a:r>
            <a:r>
              <a:rPr lang="en-US" sz="1000" dirty="0">
                <a:solidFill>
                  <a:schemeClr val="tx1"/>
                </a:solidFill>
                <a:latin typeface="Arial Narrow" panose="020B0606020202030204" pitchFamily="34" charset="0"/>
              </a:rPr>
              <a:t>Includes policy fees, fees charged by the producer acting as a MGA, &amp; any other fees not to be included as premium. </a:t>
            </a:r>
          </a:p>
          <a:p>
            <a:r>
              <a:rPr lang="en-US" sz="1000" dirty="0">
                <a:solidFill>
                  <a:schemeClr val="tx1"/>
                </a:solidFill>
                <a:latin typeface="Arial Narrow" panose="020B0606020202030204" pitchFamily="34" charset="0"/>
              </a:rPr>
              <a:t>Fees imposed under PSA, fees paid by insurer to producer are NOT subject to premium tax</a:t>
            </a:r>
          </a:p>
        </p:txBody>
      </p:sp>
      <p:sp>
        <p:nvSpPr>
          <p:cNvPr id="7" name="Rectangle 6">
            <a:extLst>
              <a:ext uri="{FF2B5EF4-FFF2-40B4-BE49-F238E27FC236}">
                <a16:creationId xmlns:a16="http://schemas.microsoft.com/office/drawing/2014/main" id="{3C714AB3-B774-4569-BB55-7A0118D9AB59}"/>
              </a:ext>
            </a:extLst>
          </p:cNvPr>
          <p:cNvSpPr/>
          <p:nvPr/>
        </p:nvSpPr>
        <p:spPr>
          <a:xfrm>
            <a:off x="4507173" y="3957952"/>
            <a:ext cx="2075934" cy="4466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AR: </a:t>
            </a:r>
            <a:r>
              <a:rPr lang="en-US" sz="1000" dirty="0">
                <a:solidFill>
                  <a:schemeClr val="tx1"/>
                </a:solidFill>
                <a:latin typeface="Arial Narrow" panose="020B0606020202030204" pitchFamily="34" charset="0"/>
              </a:rPr>
              <a:t>Premium includes assessments, membership fees, policy fees, servicing, inspection, and similar fees</a:t>
            </a:r>
          </a:p>
        </p:txBody>
      </p:sp>
      <p:sp>
        <p:nvSpPr>
          <p:cNvPr id="8" name="Rectangle 7">
            <a:extLst>
              <a:ext uri="{FF2B5EF4-FFF2-40B4-BE49-F238E27FC236}">
                <a16:creationId xmlns:a16="http://schemas.microsoft.com/office/drawing/2014/main" id="{18B1860E-18E1-4BE8-A780-6A4F78F412A9}"/>
              </a:ext>
            </a:extLst>
          </p:cNvPr>
          <p:cNvSpPr/>
          <p:nvPr/>
        </p:nvSpPr>
        <p:spPr>
          <a:xfrm>
            <a:off x="6329148" y="2064877"/>
            <a:ext cx="1220848" cy="2221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MI: </a:t>
            </a:r>
            <a:r>
              <a:rPr lang="en-US" sz="1000" dirty="0">
                <a:solidFill>
                  <a:schemeClr val="tx1"/>
                </a:solidFill>
                <a:latin typeface="Arial Narrow" panose="020B0606020202030204" pitchFamily="34" charset="0"/>
              </a:rPr>
              <a:t>0.5% regulator fee</a:t>
            </a:r>
          </a:p>
        </p:txBody>
      </p:sp>
      <p:sp>
        <p:nvSpPr>
          <p:cNvPr id="9" name="Rectangle 8">
            <a:extLst>
              <a:ext uri="{FF2B5EF4-FFF2-40B4-BE49-F238E27FC236}">
                <a16:creationId xmlns:a16="http://schemas.microsoft.com/office/drawing/2014/main" id="{346D9609-CF77-4D28-AFDF-2F9954390964}"/>
              </a:ext>
            </a:extLst>
          </p:cNvPr>
          <p:cNvSpPr/>
          <p:nvPr/>
        </p:nvSpPr>
        <p:spPr>
          <a:xfrm>
            <a:off x="5128330" y="4682118"/>
            <a:ext cx="2075934" cy="3872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MS: </a:t>
            </a:r>
            <a:r>
              <a:rPr lang="en-US" sz="1000" dirty="0">
                <a:solidFill>
                  <a:schemeClr val="tx1"/>
                </a:solidFill>
                <a:latin typeface="Arial Narrow" panose="020B0606020202030204" pitchFamily="34" charset="0"/>
              </a:rPr>
              <a:t>Wind pool assessments, similar to Citizens, FL cat fund</a:t>
            </a:r>
          </a:p>
        </p:txBody>
      </p:sp>
      <p:sp>
        <p:nvSpPr>
          <p:cNvPr id="10" name="Rectangle 9">
            <a:extLst>
              <a:ext uri="{FF2B5EF4-FFF2-40B4-BE49-F238E27FC236}">
                <a16:creationId xmlns:a16="http://schemas.microsoft.com/office/drawing/2014/main" id="{BF90F558-CCB9-4652-97EE-EB782EFC6DD9}"/>
              </a:ext>
            </a:extLst>
          </p:cNvPr>
          <p:cNvSpPr/>
          <p:nvPr/>
        </p:nvSpPr>
        <p:spPr>
          <a:xfrm>
            <a:off x="7822136" y="1361773"/>
            <a:ext cx="1293227" cy="7767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NY: </a:t>
            </a:r>
            <a:r>
              <a:rPr lang="en-US" sz="1000" dirty="0">
                <a:solidFill>
                  <a:schemeClr val="tx1"/>
                </a:solidFill>
                <a:latin typeface="Arial Narrow" panose="020B0606020202030204" pitchFamily="34" charset="0"/>
              </a:rPr>
              <a:t>Inspection fee permissibility. The entity ordering for the fee determines if it is subject to premium tax.</a:t>
            </a:r>
          </a:p>
        </p:txBody>
      </p:sp>
      <p:sp>
        <p:nvSpPr>
          <p:cNvPr id="11" name="Rectangle 10">
            <a:extLst>
              <a:ext uri="{FF2B5EF4-FFF2-40B4-BE49-F238E27FC236}">
                <a16:creationId xmlns:a16="http://schemas.microsoft.com/office/drawing/2014/main" id="{9ED6F2C8-0D60-45DD-8450-CE0B9AC510E3}"/>
              </a:ext>
            </a:extLst>
          </p:cNvPr>
          <p:cNvSpPr/>
          <p:nvPr/>
        </p:nvSpPr>
        <p:spPr>
          <a:xfrm>
            <a:off x="9691713" y="2642568"/>
            <a:ext cx="2392153" cy="349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CT: </a:t>
            </a:r>
            <a:r>
              <a:rPr lang="en-US" sz="1000" dirty="0">
                <a:solidFill>
                  <a:schemeClr val="tx1"/>
                </a:solidFill>
                <a:latin typeface="Arial Narrow" panose="020B0606020202030204" pitchFamily="34" charset="0"/>
              </a:rPr>
              <a:t>Cap of $250 for producer/broker fee or up to 5% of premium not to exceed $500 aggregate</a:t>
            </a:r>
          </a:p>
        </p:txBody>
      </p:sp>
      <p:sp>
        <p:nvSpPr>
          <p:cNvPr id="12" name="Rectangle 11">
            <a:extLst>
              <a:ext uri="{FF2B5EF4-FFF2-40B4-BE49-F238E27FC236}">
                <a16:creationId xmlns:a16="http://schemas.microsoft.com/office/drawing/2014/main" id="{AEF4B3BE-A435-4A6D-A16F-18138E5C74B4}"/>
              </a:ext>
            </a:extLst>
          </p:cNvPr>
          <p:cNvSpPr/>
          <p:nvPr/>
        </p:nvSpPr>
        <p:spPr>
          <a:xfrm>
            <a:off x="10005412" y="1691333"/>
            <a:ext cx="2042851" cy="349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MA: </a:t>
            </a:r>
            <a:r>
              <a:rPr lang="en-US" sz="1000" dirty="0">
                <a:solidFill>
                  <a:schemeClr val="tx1"/>
                </a:solidFill>
                <a:latin typeface="Arial Narrow" panose="020B0606020202030204" pitchFamily="34" charset="0"/>
              </a:rPr>
              <a:t>Inspection fees must be required by the insurer and disclosed.</a:t>
            </a:r>
          </a:p>
        </p:txBody>
      </p:sp>
      <p:sp>
        <p:nvSpPr>
          <p:cNvPr id="13" name="Rectangle 12">
            <a:extLst>
              <a:ext uri="{FF2B5EF4-FFF2-40B4-BE49-F238E27FC236}">
                <a16:creationId xmlns:a16="http://schemas.microsoft.com/office/drawing/2014/main" id="{5632B47C-BBD9-48CD-B457-3DD87A23C324}"/>
              </a:ext>
            </a:extLst>
          </p:cNvPr>
          <p:cNvSpPr/>
          <p:nvPr/>
        </p:nvSpPr>
        <p:spPr>
          <a:xfrm>
            <a:off x="9115363" y="5486776"/>
            <a:ext cx="2477998" cy="3493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FL: </a:t>
            </a:r>
            <a:r>
              <a:rPr lang="en-US" sz="1000" dirty="0">
                <a:solidFill>
                  <a:schemeClr val="tx1"/>
                </a:solidFill>
                <a:latin typeface="Arial Narrow" panose="020B0606020202030204" pitchFamily="34" charset="0"/>
              </a:rPr>
              <a:t>$35 policy fee. Service fee of 0.1% premium to offset FSLSO transactional expenses</a:t>
            </a:r>
          </a:p>
        </p:txBody>
      </p:sp>
      <p:sp>
        <p:nvSpPr>
          <p:cNvPr id="14" name="Rectangle 13">
            <a:extLst>
              <a:ext uri="{FF2B5EF4-FFF2-40B4-BE49-F238E27FC236}">
                <a16:creationId xmlns:a16="http://schemas.microsoft.com/office/drawing/2014/main" id="{49C22221-61DF-4397-826E-D93E92F519CB}"/>
              </a:ext>
            </a:extLst>
          </p:cNvPr>
          <p:cNvSpPr/>
          <p:nvPr/>
        </p:nvSpPr>
        <p:spPr>
          <a:xfrm>
            <a:off x="6967594" y="2993722"/>
            <a:ext cx="1435777" cy="2384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WV: </a:t>
            </a:r>
            <a:r>
              <a:rPr lang="en-US" sz="1000" dirty="0">
                <a:solidFill>
                  <a:schemeClr val="tx1"/>
                </a:solidFill>
                <a:latin typeface="Arial Narrow" panose="020B0606020202030204" pitchFamily="34" charset="0"/>
              </a:rPr>
              <a:t>Similar to Washington</a:t>
            </a:r>
          </a:p>
        </p:txBody>
      </p:sp>
      <p:sp>
        <p:nvSpPr>
          <p:cNvPr id="15" name="Rectangle 14">
            <a:extLst>
              <a:ext uri="{FF2B5EF4-FFF2-40B4-BE49-F238E27FC236}">
                <a16:creationId xmlns:a16="http://schemas.microsoft.com/office/drawing/2014/main" id="{6BD07AC8-DCA0-47F6-ADFF-C607D5C188D9}"/>
              </a:ext>
            </a:extLst>
          </p:cNvPr>
          <p:cNvSpPr/>
          <p:nvPr/>
        </p:nvSpPr>
        <p:spPr>
          <a:xfrm>
            <a:off x="8944060" y="4574666"/>
            <a:ext cx="2867533" cy="303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GA: </a:t>
            </a:r>
            <a:r>
              <a:rPr lang="en-US" sz="1000" dirty="0">
                <a:solidFill>
                  <a:schemeClr val="tx1"/>
                </a:solidFill>
                <a:latin typeface="Arial Narrow" panose="020B0606020202030204" pitchFamily="34" charset="0"/>
              </a:rPr>
              <a:t>Fees have to be authorized by insurer, prominently disclosed, included as premium, and be subject to tax</a:t>
            </a:r>
          </a:p>
        </p:txBody>
      </p:sp>
      <p:sp>
        <p:nvSpPr>
          <p:cNvPr id="16" name="Rectangle 15">
            <a:extLst>
              <a:ext uri="{FF2B5EF4-FFF2-40B4-BE49-F238E27FC236}">
                <a16:creationId xmlns:a16="http://schemas.microsoft.com/office/drawing/2014/main" id="{8272D592-631E-4C81-B9CC-41522225ED90}"/>
              </a:ext>
            </a:extLst>
          </p:cNvPr>
          <p:cNvSpPr/>
          <p:nvPr/>
        </p:nvSpPr>
        <p:spPr>
          <a:xfrm>
            <a:off x="9017821" y="4215218"/>
            <a:ext cx="1869968" cy="2205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SC: </a:t>
            </a:r>
            <a:r>
              <a:rPr lang="en-US" sz="1000" dirty="0">
                <a:solidFill>
                  <a:schemeClr val="tx1"/>
                </a:solidFill>
                <a:latin typeface="Arial Narrow" panose="020B0606020202030204" pitchFamily="34" charset="0"/>
              </a:rPr>
              <a:t>Policy fees must be reasonable</a:t>
            </a:r>
          </a:p>
        </p:txBody>
      </p:sp>
      <p:sp>
        <p:nvSpPr>
          <p:cNvPr id="17" name="Rectangle 16">
            <a:extLst>
              <a:ext uri="{FF2B5EF4-FFF2-40B4-BE49-F238E27FC236}">
                <a16:creationId xmlns:a16="http://schemas.microsoft.com/office/drawing/2014/main" id="{F5FDC6FC-6BC6-4517-A75A-260A7E57EDF5}"/>
              </a:ext>
            </a:extLst>
          </p:cNvPr>
          <p:cNvSpPr/>
          <p:nvPr/>
        </p:nvSpPr>
        <p:spPr>
          <a:xfrm>
            <a:off x="8944060" y="3214709"/>
            <a:ext cx="3139806" cy="6731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Narrow" panose="020B0606020202030204" pitchFamily="34" charset="0"/>
              </a:rPr>
              <a:t>NJ: </a:t>
            </a:r>
            <a:r>
              <a:rPr lang="en-US" sz="1000" dirty="0">
                <a:solidFill>
                  <a:schemeClr val="tx1"/>
                </a:solidFill>
                <a:latin typeface="Arial Narrow" panose="020B0606020202030204" pitchFamily="34" charset="0"/>
              </a:rPr>
              <a:t>S/L producer may not charge a fee to an “originating broker” for procurement of a S/L policy: limited to $50 for personal lines or 2% of premium for Commercial lines, for policy period, but not to exceed $100, but in no event to exceed $250</a:t>
            </a:r>
          </a:p>
        </p:txBody>
      </p:sp>
      <p:sp>
        <p:nvSpPr>
          <p:cNvPr id="18" name="TextBox 17">
            <a:extLst>
              <a:ext uri="{FF2B5EF4-FFF2-40B4-BE49-F238E27FC236}">
                <a16:creationId xmlns:a16="http://schemas.microsoft.com/office/drawing/2014/main" id="{2F5108CF-A06E-4C49-8F81-2A29068E5215}"/>
              </a:ext>
            </a:extLst>
          </p:cNvPr>
          <p:cNvSpPr txBox="1"/>
          <p:nvPr/>
        </p:nvSpPr>
        <p:spPr>
          <a:xfrm>
            <a:off x="4269610" y="128610"/>
            <a:ext cx="3542508" cy="646331"/>
          </a:xfrm>
          <a:prstGeom prst="rect">
            <a:avLst/>
          </a:prstGeom>
          <a:noFill/>
        </p:spPr>
        <p:txBody>
          <a:bodyPr wrap="none" rtlCol="0">
            <a:spAutoFit/>
          </a:bodyPr>
          <a:lstStyle/>
          <a:p>
            <a:r>
              <a:rPr lang="en-US" sz="3600" b="1" dirty="0">
                <a:latin typeface="Arial Narrow" panose="020B0606020202030204" pitchFamily="34" charset="0"/>
              </a:rPr>
              <a:t>US REGULATIONS</a:t>
            </a:r>
          </a:p>
        </p:txBody>
      </p:sp>
      <p:sp>
        <p:nvSpPr>
          <p:cNvPr id="19" name="Slide Number Placeholder 18">
            <a:extLst>
              <a:ext uri="{FF2B5EF4-FFF2-40B4-BE49-F238E27FC236}">
                <a16:creationId xmlns:a16="http://schemas.microsoft.com/office/drawing/2014/main" id="{6A51A640-6A1E-4159-862D-3DCB8BDE3AE0}"/>
              </a:ext>
            </a:extLst>
          </p:cNvPr>
          <p:cNvSpPr>
            <a:spLocks noGrp="1"/>
          </p:cNvSpPr>
          <p:nvPr>
            <p:ph type="sldNum" sz="quarter" idx="12"/>
          </p:nvPr>
        </p:nvSpPr>
        <p:spPr/>
        <p:txBody>
          <a:bodyPr/>
          <a:lstStyle/>
          <a:p>
            <a:fld id="{67702D60-FDDF-4D96-B680-518221A5EA8D}" type="slidenum">
              <a:rPr lang="en-US" smtClean="0"/>
              <a:t>24</a:t>
            </a:fld>
            <a:endParaRPr lang="en-US" dirty="0"/>
          </a:p>
        </p:txBody>
      </p:sp>
    </p:spTree>
    <p:extLst>
      <p:ext uri="{BB962C8B-B14F-4D97-AF65-F5344CB8AC3E}">
        <p14:creationId xmlns:p14="http://schemas.microsoft.com/office/powerpoint/2010/main" val="360894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994CEB-EBCD-4500-8FD9-4F0E904CB363}"/>
              </a:ext>
            </a:extLst>
          </p:cNvPr>
          <p:cNvGraphicFramePr>
            <a:graphicFrameLocks noGrp="1"/>
          </p:cNvGraphicFramePr>
          <p:nvPr>
            <p:extLst>
              <p:ext uri="{D42A27DB-BD31-4B8C-83A1-F6EECF244321}">
                <p14:modId xmlns:p14="http://schemas.microsoft.com/office/powerpoint/2010/main" val="2342402341"/>
              </p:ext>
            </p:extLst>
          </p:nvPr>
        </p:nvGraphicFramePr>
        <p:xfrm>
          <a:off x="367907" y="700264"/>
          <a:ext cx="11531600" cy="5674360"/>
        </p:xfrm>
        <a:graphic>
          <a:graphicData uri="http://schemas.openxmlformats.org/drawingml/2006/table">
            <a:tbl>
              <a:tblPr firstRow="1" bandRow="1">
                <a:tableStyleId>{5C22544A-7EE6-4342-B048-85BDC9FD1C3A}</a:tableStyleId>
              </a:tblPr>
              <a:tblGrid>
                <a:gridCol w="1275976">
                  <a:extLst>
                    <a:ext uri="{9D8B030D-6E8A-4147-A177-3AD203B41FA5}">
                      <a16:colId xmlns:a16="http://schemas.microsoft.com/office/drawing/2014/main" val="1932987336"/>
                    </a:ext>
                  </a:extLst>
                </a:gridCol>
                <a:gridCol w="10255624">
                  <a:extLst>
                    <a:ext uri="{9D8B030D-6E8A-4147-A177-3AD203B41FA5}">
                      <a16:colId xmlns:a16="http://schemas.microsoft.com/office/drawing/2014/main" val="2851553639"/>
                    </a:ext>
                  </a:extLst>
                </a:gridCol>
              </a:tblGrid>
              <a:tr h="370840">
                <a:tc>
                  <a:txBody>
                    <a:bodyPr/>
                    <a:lstStyle/>
                    <a:p>
                      <a:r>
                        <a:rPr lang="en-US" dirty="0"/>
                        <a:t>State</a:t>
                      </a:r>
                    </a:p>
                  </a:txBody>
                  <a:tcPr/>
                </a:tc>
                <a:tc>
                  <a:txBody>
                    <a:bodyPr/>
                    <a:lstStyle/>
                    <a:p>
                      <a:r>
                        <a:rPr lang="en-US" dirty="0"/>
                        <a:t>Statute/Regulation</a:t>
                      </a:r>
                    </a:p>
                  </a:txBody>
                  <a:tcPr/>
                </a:tc>
                <a:extLst>
                  <a:ext uri="{0D108BD9-81ED-4DB2-BD59-A6C34878D82A}">
                    <a16:rowId xmlns:a16="http://schemas.microsoft.com/office/drawing/2014/main" val="3012075823"/>
                  </a:ext>
                </a:extLst>
              </a:tr>
              <a:tr h="155588">
                <a:tc>
                  <a:txBody>
                    <a:bodyPr/>
                    <a:lstStyle/>
                    <a:p>
                      <a:r>
                        <a:rPr lang="en-US" sz="1300" b="1" dirty="0">
                          <a:latin typeface="Arial Narrow" panose="020B0606020202030204" pitchFamily="34" charset="0"/>
                        </a:rPr>
                        <a:t>Alaska</a:t>
                      </a:r>
                    </a:p>
                  </a:txBody>
                  <a:tcPr/>
                </a:tc>
                <a:tc>
                  <a:txBody>
                    <a:bodyPr/>
                    <a:lstStyle/>
                    <a:p>
                      <a:r>
                        <a:rPr lang="en-US" sz="1200" dirty="0">
                          <a:latin typeface="Arial Narrow" panose="020B0606020202030204" pitchFamily="34" charset="0"/>
                        </a:rPr>
                        <a:t>Distinction between premium, policy fees and broker fees: “a policy fee in statute may not be the same thing that is often referred to as a policy fee in various industry nomenclature”</a:t>
                      </a:r>
                    </a:p>
                  </a:txBody>
                  <a:tcPr/>
                </a:tc>
                <a:extLst>
                  <a:ext uri="{0D108BD9-81ED-4DB2-BD59-A6C34878D82A}">
                    <a16:rowId xmlns:a16="http://schemas.microsoft.com/office/drawing/2014/main" val="1861081604"/>
                  </a:ext>
                </a:extLst>
              </a:tr>
              <a:tr h="155588">
                <a:tc>
                  <a:txBody>
                    <a:bodyPr/>
                    <a:lstStyle/>
                    <a:p>
                      <a:r>
                        <a:rPr lang="en-US" sz="1300" b="1" dirty="0">
                          <a:latin typeface="Arial Narrow" panose="020B0606020202030204" pitchFamily="34" charset="0"/>
                        </a:rPr>
                        <a:t>Arkansas</a:t>
                      </a:r>
                    </a:p>
                  </a:txBody>
                  <a:tcPr/>
                </a:tc>
                <a:tc>
                  <a:txBody>
                    <a:bodyPr/>
                    <a:lstStyle/>
                    <a:p>
                      <a:r>
                        <a:rPr lang="en-US" sz="1200" dirty="0">
                          <a:latin typeface="Arial Narrow" panose="020B0606020202030204" pitchFamily="34" charset="0"/>
                        </a:rPr>
                        <a:t>Premium includes assessments, membership fees, policy fees, servicing, inspection and similar fees</a:t>
                      </a:r>
                    </a:p>
                  </a:txBody>
                  <a:tcPr/>
                </a:tc>
                <a:extLst>
                  <a:ext uri="{0D108BD9-81ED-4DB2-BD59-A6C34878D82A}">
                    <a16:rowId xmlns:a16="http://schemas.microsoft.com/office/drawing/2014/main" val="1294493872"/>
                  </a:ext>
                </a:extLst>
              </a:tr>
              <a:tr h="155588">
                <a:tc>
                  <a:txBody>
                    <a:bodyPr/>
                    <a:lstStyle/>
                    <a:p>
                      <a:r>
                        <a:rPr lang="en-US" sz="1300" b="1" dirty="0">
                          <a:latin typeface="Arial Narrow" panose="020B0606020202030204" pitchFamily="34" charset="0"/>
                        </a:rPr>
                        <a:t>California</a:t>
                      </a:r>
                    </a:p>
                  </a:txBody>
                  <a:tcPr/>
                </a:tc>
                <a:tc>
                  <a:txBody>
                    <a:bodyPr/>
                    <a:lstStyle/>
                    <a:p>
                      <a:r>
                        <a:rPr lang="en-US" sz="1200" dirty="0">
                          <a:latin typeface="Arial Narrow" panose="020B0606020202030204" pitchFamily="34" charset="0"/>
                        </a:rPr>
                        <a:t>Insurer has to authorize the Surplus Lines Broker to retain any fees but if it does, it has to be considered part of the premium base. Fees not taxable as premium: those solely for benefit of broker and not remitted to the insurer.</a:t>
                      </a:r>
                    </a:p>
                  </a:txBody>
                  <a:tcPr/>
                </a:tc>
                <a:extLst>
                  <a:ext uri="{0D108BD9-81ED-4DB2-BD59-A6C34878D82A}">
                    <a16:rowId xmlns:a16="http://schemas.microsoft.com/office/drawing/2014/main" val="2783790983"/>
                  </a:ext>
                </a:extLst>
              </a:tr>
              <a:tr h="155588">
                <a:tc>
                  <a:txBody>
                    <a:bodyPr/>
                    <a:lstStyle/>
                    <a:p>
                      <a:r>
                        <a:rPr lang="en-US" sz="1300" b="1" dirty="0">
                          <a:latin typeface="Arial Narrow" panose="020B0606020202030204" pitchFamily="34" charset="0"/>
                        </a:rPr>
                        <a:t>Connecticut</a:t>
                      </a:r>
                    </a:p>
                  </a:txBody>
                  <a:tcPr/>
                </a:tc>
                <a:tc>
                  <a:txBody>
                    <a:bodyPr/>
                    <a:lstStyle/>
                    <a:p>
                      <a:r>
                        <a:rPr lang="en-US" sz="1200" dirty="0">
                          <a:latin typeface="Arial Narrow" panose="020B0606020202030204" pitchFamily="34" charset="0"/>
                        </a:rPr>
                        <a:t>Cap of $250 fee for producer and SL broker fee, or alternatively, a fee of up to 5% of premium not to exceed $500 in aggregate</a:t>
                      </a:r>
                    </a:p>
                  </a:txBody>
                  <a:tcPr/>
                </a:tc>
                <a:extLst>
                  <a:ext uri="{0D108BD9-81ED-4DB2-BD59-A6C34878D82A}">
                    <a16:rowId xmlns:a16="http://schemas.microsoft.com/office/drawing/2014/main" val="3404691341"/>
                  </a:ext>
                </a:extLst>
              </a:tr>
              <a:tr h="155588">
                <a:tc>
                  <a:txBody>
                    <a:bodyPr/>
                    <a:lstStyle/>
                    <a:p>
                      <a:r>
                        <a:rPr lang="en-US" sz="1300" b="1" dirty="0">
                          <a:latin typeface="Arial Narrow" panose="020B0606020202030204" pitchFamily="34" charset="0"/>
                        </a:rPr>
                        <a:t>Florida</a:t>
                      </a:r>
                    </a:p>
                  </a:txBody>
                  <a:tcPr/>
                </a:tc>
                <a:tc>
                  <a:txBody>
                    <a:bodyPr/>
                    <a:lstStyle/>
                    <a:p>
                      <a:r>
                        <a:rPr lang="en-US" sz="1200" dirty="0">
                          <a:latin typeface="Arial Narrow" panose="020B0606020202030204" pitchFamily="34" charset="0"/>
                        </a:rPr>
                        <a:t>$35 policy fee. To whom does the cap apply? Service fees to offset FLSLO transactional expenses, 0.1% of premium</a:t>
                      </a:r>
                    </a:p>
                  </a:txBody>
                  <a:tcPr/>
                </a:tc>
                <a:extLst>
                  <a:ext uri="{0D108BD9-81ED-4DB2-BD59-A6C34878D82A}">
                    <a16:rowId xmlns:a16="http://schemas.microsoft.com/office/drawing/2014/main" val="2729554628"/>
                  </a:ext>
                </a:extLst>
              </a:tr>
              <a:tr h="0">
                <a:tc>
                  <a:txBody>
                    <a:bodyPr/>
                    <a:lstStyle/>
                    <a:p>
                      <a:r>
                        <a:rPr lang="en-US" sz="1300" b="1" dirty="0">
                          <a:latin typeface="Arial Narrow" panose="020B0606020202030204" pitchFamily="34" charset="0"/>
                        </a:rPr>
                        <a:t>Georgia</a:t>
                      </a:r>
                    </a:p>
                  </a:txBody>
                  <a:tcPr/>
                </a:tc>
                <a:tc>
                  <a:txBody>
                    <a:bodyPr/>
                    <a:lstStyle/>
                    <a:p>
                      <a:r>
                        <a:rPr lang="en-US" sz="1200" dirty="0">
                          <a:latin typeface="Arial Narrow" panose="020B0606020202030204" pitchFamily="34" charset="0"/>
                        </a:rPr>
                        <a:t>Fees are ok but need to be part of premium. Have to be authorized by carrier, included in premium and subject to SL premium tax and prominently disclosed.</a:t>
                      </a:r>
                    </a:p>
                  </a:txBody>
                  <a:tcPr/>
                </a:tc>
                <a:extLst>
                  <a:ext uri="{0D108BD9-81ED-4DB2-BD59-A6C34878D82A}">
                    <a16:rowId xmlns:a16="http://schemas.microsoft.com/office/drawing/2014/main" val="439567974"/>
                  </a:ext>
                </a:extLst>
              </a:tr>
              <a:tr h="0">
                <a:tc>
                  <a:txBody>
                    <a:bodyPr/>
                    <a:lstStyle/>
                    <a:p>
                      <a:r>
                        <a:rPr lang="en-US" sz="1300" b="1" dirty="0">
                          <a:latin typeface="Arial Narrow" panose="020B0606020202030204" pitchFamily="34" charset="0"/>
                        </a:rPr>
                        <a:t>Massachusetts</a:t>
                      </a:r>
                    </a:p>
                  </a:txBody>
                  <a:tcPr/>
                </a:tc>
                <a:tc>
                  <a:txBody>
                    <a:bodyPr/>
                    <a:lstStyle/>
                    <a:p>
                      <a:r>
                        <a:rPr lang="en-US" sz="1200" dirty="0">
                          <a:latin typeface="Arial Narrow" panose="020B0606020202030204" pitchFamily="34" charset="0"/>
                        </a:rPr>
                        <a:t>Inspection fees must be required by insurer and disclosed. Query: what is a reasonable “markup” to offset administrative expenses and policy servicing? Wholesalers and retailers?</a:t>
                      </a:r>
                    </a:p>
                  </a:txBody>
                  <a:tcPr/>
                </a:tc>
                <a:extLst>
                  <a:ext uri="{0D108BD9-81ED-4DB2-BD59-A6C34878D82A}">
                    <a16:rowId xmlns:a16="http://schemas.microsoft.com/office/drawing/2014/main" val="1609158506"/>
                  </a:ext>
                </a:extLst>
              </a:tr>
              <a:tr h="0">
                <a:tc>
                  <a:txBody>
                    <a:bodyPr/>
                    <a:lstStyle/>
                    <a:p>
                      <a:r>
                        <a:rPr lang="en-US" sz="1300" b="1" dirty="0">
                          <a:latin typeface="Arial Narrow" panose="020B0606020202030204" pitchFamily="34" charset="0"/>
                        </a:rPr>
                        <a:t>Michigan</a:t>
                      </a:r>
                    </a:p>
                  </a:txBody>
                  <a:tcPr/>
                </a:tc>
                <a:tc>
                  <a:txBody>
                    <a:bodyPr/>
                    <a:lstStyle/>
                    <a:p>
                      <a:r>
                        <a:rPr lang="en-US" sz="1200" dirty="0">
                          <a:latin typeface="Arial Narrow" panose="020B0606020202030204" pitchFamily="34" charset="0"/>
                        </a:rPr>
                        <a:t>Has a 0.5% “regulatory fee”</a:t>
                      </a:r>
                    </a:p>
                  </a:txBody>
                  <a:tcPr/>
                </a:tc>
                <a:extLst>
                  <a:ext uri="{0D108BD9-81ED-4DB2-BD59-A6C34878D82A}">
                    <a16:rowId xmlns:a16="http://schemas.microsoft.com/office/drawing/2014/main" val="4266667483"/>
                  </a:ext>
                </a:extLst>
              </a:tr>
              <a:tr h="0">
                <a:tc>
                  <a:txBody>
                    <a:bodyPr/>
                    <a:lstStyle/>
                    <a:p>
                      <a:r>
                        <a:rPr lang="en-US" sz="1300" b="1" dirty="0">
                          <a:latin typeface="Arial Narrow" panose="020B0606020202030204" pitchFamily="34" charset="0"/>
                        </a:rPr>
                        <a:t>Mississippi</a:t>
                      </a:r>
                    </a:p>
                  </a:txBody>
                  <a:tcPr/>
                </a:tc>
                <a:tc>
                  <a:txBody>
                    <a:bodyPr/>
                    <a:lstStyle/>
                    <a:p>
                      <a:r>
                        <a:rPr lang="en-US" sz="1200" dirty="0">
                          <a:latin typeface="Arial Narrow" panose="020B0606020202030204" pitchFamily="34" charset="0"/>
                        </a:rPr>
                        <a:t>Many wind pool type assessments similar to Florida Cat Fund and Citizens</a:t>
                      </a:r>
                    </a:p>
                  </a:txBody>
                  <a:tcPr/>
                </a:tc>
                <a:extLst>
                  <a:ext uri="{0D108BD9-81ED-4DB2-BD59-A6C34878D82A}">
                    <a16:rowId xmlns:a16="http://schemas.microsoft.com/office/drawing/2014/main" val="3993528770"/>
                  </a:ext>
                </a:extLst>
              </a:tr>
              <a:tr h="0">
                <a:tc>
                  <a:txBody>
                    <a:bodyPr/>
                    <a:lstStyle/>
                    <a:p>
                      <a:r>
                        <a:rPr lang="en-US" sz="1300" b="1" dirty="0">
                          <a:latin typeface="Arial Narrow" panose="020B0606020202030204" pitchFamily="34" charset="0"/>
                        </a:rPr>
                        <a:t>Missouri</a:t>
                      </a:r>
                    </a:p>
                  </a:txBody>
                  <a:tcPr/>
                </a:tc>
                <a:tc>
                  <a:txBody>
                    <a:bodyPr/>
                    <a:lstStyle/>
                    <a:p>
                      <a:r>
                        <a:rPr lang="en-US" sz="1200" dirty="0">
                          <a:latin typeface="Arial Narrow" panose="020B0606020202030204" pitchFamily="34" charset="0"/>
                        </a:rPr>
                        <a:t>Fees include policy fees, fees charged by producer acting as MGA, and any other fees and not be included as premium. If fees imposed pursuant to a producer service agreement, fees paid by insurer to producer are NOT subject to premium tax. Is this conflicting?</a:t>
                      </a:r>
                    </a:p>
                  </a:txBody>
                  <a:tcPr/>
                </a:tc>
                <a:extLst>
                  <a:ext uri="{0D108BD9-81ED-4DB2-BD59-A6C34878D82A}">
                    <a16:rowId xmlns:a16="http://schemas.microsoft.com/office/drawing/2014/main" val="2431331705"/>
                  </a:ext>
                </a:extLst>
              </a:tr>
              <a:tr h="0">
                <a:tc>
                  <a:txBody>
                    <a:bodyPr/>
                    <a:lstStyle/>
                    <a:p>
                      <a:r>
                        <a:rPr lang="en-US" sz="1300" b="1" dirty="0">
                          <a:latin typeface="Arial Narrow" panose="020B0606020202030204" pitchFamily="34" charset="0"/>
                        </a:rPr>
                        <a:t>New Jersey</a:t>
                      </a:r>
                    </a:p>
                  </a:txBody>
                  <a:tcPr/>
                </a:tc>
                <a:tc>
                  <a:txBody>
                    <a:bodyPr/>
                    <a:lstStyle/>
                    <a:p>
                      <a:r>
                        <a:rPr lang="en-US" sz="1200" dirty="0">
                          <a:latin typeface="Arial Narrow" panose="020B0606020202030204" pitchFamily="34" charset="0"/>
                        </a:rPr>
                        <a:t>Prohibits a Surplus Lines producer from charging a fee to an “originating broker” for negotiation/procurement of a surplus lines policy: limited to $50 for Personal Lines, and for Commercial Lines 2% of premium, for policy period, but not to exceed $100; but in no event to exceed $250</a:t>
                      </a:r>
                    </a:p>
                  </a:txBody>
                  <a:tcPr/>
                </a:tc>
                <a:extLst>
                  <a:ext uri="{0D108BD9-81ED-4DB2-BD59-A6C34878D82A}">
                    <a16:rowId xmlns:a16="http://schemas.microsoft.com/office/drawing/2014/main" val="1433758834"/>
                  </a:ext>
                </a:extLst>
              </a:tr>
              <a:tr h="0">
                <a:tc>
                  <a:txBody>
                    <a:bodyPr/>
                    <a:lstStyle/>
                    <a:p>
                      <a:r>
                        <a:rPr lang="en-US" sz="1300" b="1" dirty="0">
                          <a:latin typeface="Arial Narrow" panose="020B0606020202030204" pitchFamily="34" charset="0"/>
                        </a:rPr>
                        <a:t>New York</a:t>
                      </a:r>
                    </a:p>
                  </a:txBody>
                  <a:tcPr/>
                </a:tc>
                <a:tc>
                  <a:txBody>
                    <a:bodyPr/>
                    <a:lstStyle/>
                    <a:p>
                      <a:r>
                        <a:rPr lang="en-US" sz="1200" dirty="0">
                          <a:latin typeface="Arial Narrow" panose="020B0606020202030204" pitchFamily="34" charset="0"/>
                        </a:rPr>
                        <a:t>Inspection fee permissibility. Depends on who is ordering it and then that determines whether it is subject to premium tax</a:t>
                      </a:r>
                    </a:p>
                  </a:txBody>
                  <a:tcPr/>
                </a:tc>
                <a:extLst>
                  <a:ext uri="{0D108BD9-81ED-4DB2-BD59-A6C34878D82A}">
                    <a16:rowId xmlns:a16="http://schemas.microsoft.com/office/drawing/2014/main" val="702235507"/>
                  </a:ext>
                </a:extLst>
              </a:tr>
              <a:tr h="0">
                <a:tc>
                  <a:txBody>
                    <a:bodyPr/>
                    <a:lstStyle/>
                    <a:p>
                      <a:r>
                        <a:rPr lang="en-US" sz="1300" b="1" dirty="0">
                          <a:latin typeface="Arial Narrow" panose="020B0606020202030204" pitchFamily="34" charset="0"/>
                        </a:rPr>
                        <a:t>Rhode Island</a:t>
                      </a:r>
                    </a:p>
                  </a:txBody>
                  <a:tcPr/>
                </a:tc>
                <a:tc>
                  <a:txBody>
                    <a:bodyPr/>
                    <a:lstStyle/>
                    <a:p>
                      <a:r>
                        <a:rPr lang="en-US" sz="1200" dirty="0">
                          <a:latin typeface="Arial Narrow" panose="020B0606020202030204" pitchFamily="34" charset="0"/>
                        </a:rPr>
                        <a:t>Broker fees must be reasonable to cover underwriting expenses of agent/broker and must be fully disclosed directly or indirectly (via another licensed producer) to the insured</a:t>
                      </a:r>
                    </a:p>
                  </a:txBody>
                  <a:tcPr/>
                </a:tc>
                <a:extLst>
                  <a:ext uri="{0D108BD9-81ED-4DB2-BD59-A6C34878D82A}">
                    <a16:rowId xmlns:a16="http://schemas.microsoft.com/office/drawing/2014/main" val="2000112369"/>
                  </a:ext>
                </a:extLst>
              </a:tr>
              <a:tr h="142346">
                <a:tc>
                  <a:txBody>
                    <a:bodyPr/>
                    <a:lstStyle/>
                    <a:p>
                      <a:r>
                        <a:rPr lang="en-US" sz="1300" b="1" dirty="0">
                          <a:latin typeface="Arial Narrow" panose="020B0606020202030204" pitchFamily="34" charset="0"/>
                        </a:rPr>
                        <a:t>South Carolina</a:t>
                      </a:r>
                    </a:p>
                  </a:txBody>
                  <a:tcPr/>
                </a:tc>
                <a:tc>
                  <a:txBody>
                    <a:bodyPr/>
                    <a:lstStyle/>
                    <a:p>
                      <a:r>
                        <a:rPr lang="en-US" sz="1200" dirty="0">
                          <a:latin typeface="Arial Narrow" panose="020B0606020202030204" pitchFamily="34" charset="0"/>
                        </a:rPr>
                        <a:t>Policy fees must be “reasonable”. What constitutes “reasonable”? Is there a given “market rate”?</a:t>
                      </a:r>
                    </a:p>
                  </a:txBody>
                  <a:tcPr/>
                </a:tc>
                <a:extLst>
                  <a:ext uri="{0D108BD9-81ED-4DB2-BD59-A6C34878D82A}">
                    <a16:rowId xmlns:a16="http://schemas.microsoft.com/office/drawing/2014/main" val="869591270"/>
                  </a:ext>
                </a:extLst>
              </a:tr>
              <a:tr h="370840">
                <a:tc>
                  <a:txBody>
                    <a:bodyPr/>
                    <a:lstStyle/>
                    <a:p>
                      <a:r>
                        <a:rPr lang="en-US" sz="1300" b="1" dirty="0">
                          <a:latin typeface="Arial Narrow" panose="020B0606020202030204" pitchFamily="34" charset="0"/>
                        </a:rPr>
                        <a:t>Washington</a:t>
                      </a:r>
                    </a:p>
                  </a:txBody>
                  <a:tcPr/>
                </a:tc>
                <a:tc>
                  <a:txBody>
                    <a:bodyPr/>
                    <a:lstStyle/>
                    <a:p>
                      <a:r>
                        <a:rPr lang="en-US" sz="1200" dirty="0">
                          <a:latin typeface="Arial Narrow" panose="020B0606020202030204" pitchFamily="34" charset="0"/>
                        </a:rPr>
                        <a:t>Licensee may charge fees for “underwriting, issuance, processing, inspecting, servicing and auditing policies”. But service must be required by the SL insurer and must have been actually provided by producer. Also, cost must be “reasonable, documented and verifiable”.</a:t>
                      </a:r>
                    </a:p>
                  </a:txBody>
                  <a:tcPr/>
                </a:tc>
                <a:extLst>
                  <a:ext uri="{0D108BD9-81ED-4DB2-BD59-A6C34878D82A}">
                    <a16:rowId xmlns:a16="http://schemas.microsoft.com/office/drawing/2014/main" val="1801967202"/>
                  </a:ext>
                </a:extLst>
              </a:tr>
              <a:tr h="157447">
                <a:tc>
                  <a:txBody>
                    <a:bodyPr/>
                    <a:lstStyle/>
                    <a:p>
                      <a:r>
                        <a:rPr lang="en-US" sz="1300" b="1" dirty="0">
                          <a:latin typeface="Arial Narrow" panose="020B0606020202030204" pitchFamily="34" charset="0"/>
                        </a:rPr>
                        <a:t>West Virginia</a:t>
                      </a:r>
                    </a:p>
                  </a:txBody>
                  <a:tcPr/>
                </a:tc>
                <a:tc>
                  <a:txBody>
                    <a:bodyPr/>
                    <a:lstStyle/>
                    <a:p>
                      <a:r>
                        <a:rPr lang="en-US" sz="1200" dirty="0">
                          <a:latin typeface="Arial Narrow" panose="020B0606020202030204" pitchFamily="34" charset="0"/>
                        </a:rPr>
                        <a:t>Similar to Washington</a:t>
                      </a:r>
                    </a:p>
                  </a:txBody>
                  <a:tcPr/>
                </a:tc>
                <a:extLst>
                  <a:ext uri="{0D108BD9-81ED-4DB2-BD59-A6C34878D82A}">
                    <a16:rowId xmlns:a16="http://schemas.microsoft.com/office/drawing/2014/main" val="224500831"/>
                  </a:ext>
                </a:extLst>
              </a:tr>
            </a:tbl>
          </a:graphicData>
        </a:graphic>
      </p:graphicFrame>
      <p:sp>
        <p:nvSpPr>
          <p:cNvPr id="4" name="TextBox 3">
            <a:extLst>
              <a:ext uri="{FF2B5EF4-FFF2-40B4-BE49-F238E27FC236}">
                <a16:creationId xmlns:a16="http://schemas.microsoft.com/office/drawing/2014/main" id="{55E8F188-FE7B-49F7-B544-BEA9A5D32A13}"/>
              </a:ext>
            </a:extLst>
          </p:cNvPr>
          <p:cNvSpPr txBox="1"/>
          <p:nvPr/>
        </p:nvSpPr>
        <p:spPr>
          <a:xfrm>
            <a:off x="271477" y="171153"/>
            <a:ext cx="3542508" cy="646331"/>
          </a:xfrm>
          <a:prstGeom prst="rect">
            <a:avLst/>
          </a:prstGeom>
          <a:noFill/>
        </p:spPr>
        <p:txBody>
          <a:bodyPr wrap="none" rtlCol="0">
            <a:spAutoFit/>
          </a:bodyPr>
          <a:lstStyle/>
          <a:p>
            <a:r>
              <a:rPr lang="en-US" sz="3600" b="1" dirty="0">
                <a:latin typeface="Arial Narrow" panose="020B0606020202030204" pitchFamily="34" charset="0"/>
              </a:rPr>
              <a:t>US REGULATIONS</a:t>
            </a:r>
          </a:p>
        </p:txBody>
      </p:sp>
      <p:sp>
        <p:nvSpPr>
          <p:cNvPr id="2" name="Slide Number Placeholder 1">
            <a:extLst>
              <a:ext uri="{FF2B5EF4-FFF2-40B4-BE49-F238E27FC236}">
                <a16:creationId xmlns:a16="http://schemas.microsoft.com/office/drawing/2014/main" id="{F322ADCB-FB9D-43C6-B05B-CED4E773D378}"/>
              </a:ext>
            </a:extLst>
          </p:cNvPr>
          <p:cNvSpPr>
            <a:spLocks noGrp="1"/>
          </p:cNvSpPr>
          <p:nvPr>
            <p:ph type="sldNum" sz="quarter" idx="12"/>
          </p:nvPr>
        </p:nvSpPr>
        <p:spPr/>
        <p:txBody>
          <a:bodyPr/>
          <a:lstStyle/>
          <a:p>
            <a:fld id="{67702D60-FDDF-4D96-B680-518221A5EA8D}" type="slidenum">
              <a:rPr lang="en-US" smtClean="0"/>
              <a:t>25</a:t>
            </a:fld>
            <a:endParaRPr lang="en-US" dirty="0"/>
          </a:p>
        </p:txBody>
      </p:sp>
    </p:spTree>
    <p:extLst>
      <p:ext uri="{BB962C8B-B14F-4D97-AF65-F5344CB8AC3E}">
        <p14:creationId xmlns:p14="http://schemas.microsoft.com/office/powerpoint/2010/main" val="2831750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F3D6C4-C328-49D8-A1DF-FE994996C169}"/>
              </a:ext>
            </a:extLst>
          </p:cNvPr>
          <p:cNvSpPr txBox="1"/>
          <p:nvPr/>
        </p:nvSpPr>
        <p:spPr>
          <a:xfrm>
            <a:off x="617109" y="399913"/>
            <a:ext cx="5310941" cy="646331"/>
          </a:xfrm>
          <a:prstGeom prst="rect">
            <a:avLst/>
          </a:prstGeom>
          <a:noFill/>
        </p:spPr>
        <p:txBody>
          <a:bodyPr wrap="none" rtlCol="0">
            <a:spAutoFit/>
          </a:bodyPr>
          <a:lstStyle/>
          <a:p>
            <a:r>
              <a:rPr lang="en-US" sz="3600" b="1" dirty="0">
                <a:latin typeface="Arial Narrow" panose="020B0606020202030204" pitchFamily="34" charset="0"/>
              </a:rPr>
              <a:t>SESSION FINAL THOUGHTS</a:t>
            </a:r>
          </a:p>
        </p:txBody>
      </p:sp>
      <p:sp>
        <p:nvSpPr>
          <p:cNvPr id="4" name="Content Placeholder 2">
            <a:extLst>
              <a:ext uri="{FF2B5EF4-FFF2-40B4-BE49-F238E27FC236}">
                <a16:creationId xmlns:a16="http://schemas.microsoft.com/office/drawing/2014/main" id="{6E438029-AFF9-4F34-91BA-E250A098E557}"/>
              </a:ext>
            </a:extLst>
          </p:cNvPr>
          <p:cNvSpPr txBox="1">
            <a:spLocks/>
          </p:cNvSpPr>
          <p:nvPr/>
        </p:nvSpPr>
        <p:spPr>
          <a:xfrm>
            <a:off x="446401" y="1340318"/>
            <a:ext cx="10815155" cy="4829476"/>
          </a:xfrm>
          <a:prstGeom prst="rect">
            <a:avLst/>
          </a:prstGeom>
        </p:spPr>
        <p:txBody>
          <a:bodyPr>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Disclosure is everything</a:t>
            </a:r>
          </a:p>
          <a:p>
            <a:pPr marL="200025" marR="0" lvl="1" indent="0" algn="l" defTabSz="914400" rtl="0" eaLnBrk="1" fontAlgn="auto" latinLnBrk="0" hangingPunct="1">
              <a:lnSpc>
                <a:spcPct val="90000"/>
              </a:lnSpc>
              <a:spcBef>
                <a:spcPts val="200"/>
              </a:spcBef>
              <a:spcAft>
                <a:spcPts val="0"/>
              </a:spcAft>
              <a:buClrTx/>
              <a:buSzTx/>
              <a:buFont typeface="Calibri" pitchFamily="34" charset="0"/>
              <a:buNone/>
              <a:tabLst/>
              <a:defRPr/>
            </a:pPr>
            <a:endPar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Suggested Best Practice - </a:t>
            </a: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Broker Fee Agreement (BFA) between  Retailer &amp; Wholesaler</a:t>
            </a:r>
          </a:p>
          <a:p>
            <a:pPr marL="798513" marR="0" lvl="7"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Broker compensation; </a:t>
            </a:r>
          </a:p>
          <a:p>
            <a:pPr marL="798513" marR="0" lvl="7"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Policy servicing; and</a:t>
            </a:r>
          </a:p>
          <a:p>
            <a:pPr marL="798513" marR="0" lvl="7"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Risk management, loss control etc.</a:t>
            </a:r>
          </a:p>
          <a:p>
            <a:pPr marL="461962" marR="0" lvl="7" indent="0" algn="l" defTabSz="914400" rtl="0" eaLnBrk="1" fontAlgn="auto" latinLnBrk="0" hangingPunct="1">
              <a:lnSpc>
                <a:spcPct val="90000"/>
              </a:lnSpc>
              <a:spcBef>
                <a:spcPts val="200"/>
              </a:spcBef>
              <a:spcAft>
                <a:spcPts val="0"/>
              </a:spcAft>
              <a:buClrTx/>
              <a:buSzTx/>
              <a:buFont typeface="Calibri" pitchFamily="34" charset="0"/>
              <a:buNone/>
              <a:tabLst/>
              <a:defRPr/>
            </a:pPr>
            <a:endParaRPr kumimoji="0" lang="en-US" sz="6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Opportunities with BFA fee agreement</a:t>
            </a:r>
          </a:p>
          <a:p>
            <a:pPr marL="798513" marR="0" lvl="6"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Match provision of insurance products and services with client expectations </a:t>
            </a:r>
          </a:p>
          <a:p>
            <a:pPr marL="798513" marR="0" lvl="6"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“One-stop shopping”, and in some cases</a:t>
            </a:r>
          </a:p>
          <a:p>
            <a:pPr marL="798513" marR="0" lvl="6" indent="-336550"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80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One source/form of compensation</a:t>
            </a: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Follow such terms and practices to avoid disputes and regulatory issues</a:t>
            </a:r>
            <a:endParaRPr kumimoji="0" lang="en-US" sz="9600" b="0" i="0" u="sng"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Comprehension of statutes and regulatory compliance</a:t>
            </a: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Macro level tool </a:t>
            </a:r>
            <a:r>
              <a:rPr lang="en-US" sz="9600" dirty="0">
                <a:solidFill>
                  <a:prstClr val="black">
                    <a:lumMod val="75000"/>
                    <a:lumOff val="25000"/>
                  </a:prstClr>
                </a:solidFill>
                <a:latin typeface="Arial Narrow" panose="020B0606020202030204" pitchFamily="34" charset="0"/>
                <a:cs typeface="Times New Roman" panose="02020603050405020304" pitchFamily="18" charset="0"/>
              </a:rPr>
              <a:t>exploration/</a:t>
            </a: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development of a centralized navigation system</a:t>
            </a: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Develop a think-tank and perhaps, a continuation at next SLLG session</a:t>
            </a:r>
          </a:p>
          <a:p>
            <a:pPr marL="461963" marR="0" lvl="1" indent="-261938" algn="l" defTabSz="914400" rtl="0" eaLnBrk="1" fontAlgn="auto" latinLnBrk="0" hangingPunct="1">
              <a:lnSpc>
                <a:spcPct val="90000"/>
              </a:lnSpc>
              <a:spcBef>
                <a:spcPts val="200"/>
              </a:spcBef>
              <a:spcAft>
                <a:spcPts val="0"/>
              </a:spcAft>
              <a:buClrTx/>
              <a:buSzTx/>
              <a:buFont typeface="Arial" panose="020B0604020202020204" pitchFamily="34" charset="0"/>
              <a:buChar char="•"/>
              <a:tabLst/>
              <a:defRPr/>
            </a:pPr>
            <a:endParaRPr kumimoji="0" lang="en-US" sz="96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200025" marR="0" lvl="1" indent="0" algn="l" defTabSz="914400" rtl="0" eaLnBrk="1" fontAlgn="auto" latinLnBrk="0" hangingPunct="1">
              <a:lnSpc>
                <a:spcPct val="90000"/>
              </a:lnSpc>
              <a:spcBef>
                <a:spcPts val="200"/>
              </a:spcBef>
              <a:spcAft>
                <a:spcPts val="0"/>
              </a:spcAft>
              <a:buClrTx/>
              <a:buSzTx/>
              <a:buFont typeface="Calibri" pitchFamily="34" charset="0"/>
              <a:buNone/>
              <a:tabLst/>
              <a:defRPr/>
            </a:pPr>
            <a:endParaRPr kumimoji="0" lang="en-US" sz="42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endParaRPr>
          </a:p>
          <a:p>
            <a:pPr marL="200025" marR="0" lvl="1" indent="0" algn="ctr" defTabSz="914400" rtl="0" eaLnBrk="1" fontAlgn="auto" latinLnBrk="0" hangingPunct="1">
              <a:lnSpc>
                <a:spcPct val="90000"/>
              </a:lnSpc>
              <a:spcBef>
                <a:spcPts val="200"/>
              </a:spcBef>
              <a:spcAft>
                <a:spcPts val="0"/>
              </a:spcAft>
              <a:buClrTx/>
              <a:buSzTx/>
              <a:buFont typeface="Calibri" pitchFamily="34" charset="0"/>
              <a:buNone/>
              <a:tabLst/>
              <a:defRPr/>
            </a:pPr>
            <a:r>
              <a:rPr kumimoji="0" lang="en-US" sz="9600" b="1" i="1"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Times New Roman" panose="02020603050405020304" pitchFamily="18" charset="0"/>
              </a:rPr>
              <a:t>Questions, Comments, and/or Observations</a:t>
            </a:r>
          </a:p>
        </p:txBody>
      </p:sp>
      <p:sp>
        <p:nvSpPr>
          <p:cNvPr id="3" name="Slide Number Placeholder 2">
            <a:extLst>
              <a:ext uri="{FF2B5EF4-FFF2-40B4-BE49-F238E27FC236}">
                <a16:creationId xmlns:a16="http://schemas.microsoft.com/office/drawing/2014/main" id="{F59FC6D8-1A9F-4FA7-BC7E-9A214FC33A56}"/>
              </a:ext>
            </a:extLst>
          </p:cNvPr>
          <p:cNvSpPr>
            <a:spLocks noGrp="1"/>
          </p:cNvSpPr>
          <p:nvPr>
            <p:ph type="sldNum" sz="quarter" idx="12"/>
          </p:nvPr>
        </p:nvSpPr>
        <p:spPr/>
        <p:txBody>
          <a:bodyPr/>
          <a:lstStyle/>
          <a:p>
            <a:fld id="{67702D60-FDDF-4D96-B680-518221A5EA8D}" type="slidenum">
              <a:rPr lang="en-US" smtClean="0"/>
              <a:t>26</a:t>
            </a:fld>
            <a:endParaRPr lang="en-US" dirty="0"/>
          </a:p>
        </p:txBody>
      </p:sp>
    </p:spTree>
    <p:extLst>
      <p:ext uri="{BB962C8B-B14F-4D97-AF65-F5344CB8AC3E}">
        <p14:creationId xmlns:p14="http://schemas.microsoft.com/office/powerpoint/2010/main" val="1108739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generated with very high confidence">
            <a:extLst>
              <a:ext uri="{FF2B5EF4-FFF2-40B4-BE49-F238E27FC236}">
                <a16:creationId xmlns:a16="http://schemas.microsoft.com/office/drawing/2014/main" id="{38DDC661-BF79-4401-B745-836444E89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44" y="1174262"/>
            <a:ext cx="2499718" cy="2499718"/>
          </a:xfrm>
          <a:prstGeom prst="rect">
            <a:avLst/>
          </a:prstGeom>
        </p:spPr>
      </p:pic>
      <p:pic>
        <p:nvPicPr>
          <p:cNvPr id="3" name="Picture 2" descr="A close up of a logo&#10;&#10;Description generated with very high confidence">
            <a:extLst>
              <a:ext uri="{FF2B5EF4-FFF2-40B4-BE49-F238E27FC236}">
                <a16:creationId xmlns:a16="http://schemas.microsoft.com/office/drawing/2014/main" id="{E57D6004-9E0A-482A-9D56-B2A391F35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622" y="2459922"/>
            <a:ext cx="2767859" cy="1324553"/>
          </a:xfrm>
          <a:prstGeom prst="rect">
            <a:avLst/>
          </a:prstGeom>
        </p:spPr>
      </p:pic>
      <p:pic>
        <p:nvPicPr>
          <p:cNvPr id="4" name="Picture 3" descr="A picture containing clipart&#10;&#10;Description generated with very high confidence">
            <a:extLst>
              <a:ext uri="{FF2B5EF4-FFF2-40B4-BE49-F238E27FC236}">
                <a16:creationId xmlns:a16="http://schemas.microsoft.com/office/drawing/2014/main" id="{CAA0DF52-522A-448E-A458-6DFF9BE1C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763" y="980466"/>
            <a:ext cx="2603373" cy="1301687"/>
          </a:xfrm>
          <a:prstGeom prst="rect">
            <a:avLst/>
          </a:prstGeom>
        </p:spPr>
      </p:pic>
      <p:pic>
        <p:nvPicPr>
          <p:cNvPr id="5" name="Picture 4">
            <a:extLst>
              <a:ext uri="{FF2B5EF4-FFF2-40B4-BE49-F238E27FC236}">
                <a16:creationId xmlns:a16="http://schemas.microsoft.com/office/drawing/2014/main" id="{A45E4829-7014-4461-B972-0D9BA81F8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014" y="731485"/>
            <a:ext cx="3261077" cy="1893211"/>
          </a:xfrm>
          <a:prstGeom prst="rect">
            <a:avLst/>
          </a:prstGeom>
        </p:spPr>
      </p:pic>
      <p:pic>
        <p:nvPicPr>
          <p:cNvPr id="6" name="Picture 5">
            <a:extLst>
              <a:ext uri="{FF2B5EF4-FFF2-40B4-BE49-F238E27FC236}">
                <a16:creationId xmlns:a16="http://schemas.microsoft.com/office/drawing/2014/main" id="{AB22DDE7-C935-40C6-80B5-D0C654960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1741" y="2624696"/>
            <a:ext cx="1810475" cy="1719072"/>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C82BDE31-6F66-40F4-816B-2D0EE4DC89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136" y="2744902"/>
            <a:ext cx="1719072" cy="1719072"/>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9A0160EC-1B76-4956-A077-C5866544544E}"/>
              </a:ext>
            </a:extLst>
          </p:cNvPr>
          <p:cNvPicPr>
            <a:picLocks noChangeAspect="1"/>
          </p:cNvPicPr>
          <p:nvPr/>
        </p:nvPicPr>
        <p:blipFill rotWithShape="1">
          <a:blip r:embed="rId8">
            <a:extLst>
              <a:ext uri="{28A0092B-C50C-407E-A947-70E740481C1C}">
                <a14:useLocalDpi xmlns:a14="http://schemas.microsoft.com/office/drawing/2010/main" val="0"/>
              </a:ext>
            </a:extLst>
          </a:blip>
          <a:srcRect l="24575" t="17732" r="31150" b="23981"/>
          <a:stretch/>
        </p:blipFill>
        <p:spPr>
          <a:xfrm>
            <a:off x="9064423" y="674287"/>
            <a:ext cx="1699785" cy="1729151"/>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9E57E5B7-9283-4854-8241-904D539A00B2}"/>
              </a:ext>
            </a:extLst>
          </p:cNvPr>
          <p:cNvPicPr>
            <a:picLocks noChangeAspect="1"/>
          </p:cNvPicPr>
          <p:nvPr/>
        </p:nvPicPr>
        <p:blipFill rotWithShape="1">
          <a:blip r:embed="rId9">
            <a:extLst>
              <a:ext uri="{28A0092B-C50C-407E-A947-70E740481C1C}">
                <a14:useLocalDpi xmlns:a14="http://schemas.microsoft.com/office/drawing/2010/main" val="0"/>
              </a:ext>
            </a:extLst>
          </a:blip>
          <a:srcRect l="10024" t="29114" r="8507" b="29684"/>
          <a:stretch/>
        </p:blipFill>
        <p:spPr>
          <a:xfrm>
            <a:off x="6068821" y="4834878"/>
            <a:ext cx="2273964" cy="897756"/>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F6B01612-89CF-4C71-BE95-1ACA671703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14677" y="3804852"/>
            <a:ext cx="2654144" cy="816929"/>
          </a:xfrm>
          <a:prstGeom prst="rect">
            <a:avLst/>
          </a:prstGeom>
        </p:spPr>
      </p:pic>
      <p:pic>
        <p:nvPicPr>
          <p:cNvPr id="11" name="Picture 10" descr="A close up of a sign&#10;&#10;Description generated with very high confidence">
            <a:extLst>
              <a:ext uri="{FF2B5EF4-FFF2-40B4-BE49-F238E27FC236}">
                <a16:creationId xmlns:a16="http://schemas.microsoft.com/office/drawing/2014/main" id="{76FC6105-579F-427E-811E-0CAAB2E869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3172" y="4157402"/>
            <a:ext cx="1667107" cy="1665203"/>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id="{527472B1-0C4D-4FB4-B2CD-C0A3C973FC3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1622" y="4834878"/>
            <a:ext cx="2181564" cy="940981"/>
          </a:xfrm>
          <a:prstGeom prst="rect">
            <a:avLst/>
          </a:prstGeom>
        </p:spPr>
      </p:pic>
      <p:pic>
        <p:nvPicPr>
          <p:cNvPr id="13" name="Picture 12">
            <a:extLst>
              <a:ext uri="{FF2B5EF4-FFF2-40B4-BE49-F238E27FC236}">
                <a16:creationId xmlns:a16="http://schemas.microsoft.com/office/drawing/2014/main" id="{617ED745-935E-440D-AA75-5409FB5951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83405" y="4915705"/>
            <a:ext cx="2861819" cy="816929"/>
          </a:xfrm>
          <a:prstGeom prst="rect">
            <a:avLst/>
          </a:prstGeom>
        </p:spPr>
      </p:pic>
      <p:sp>
        <p:nvSpPr>
          <p:cNvPr id="17" name="Slide Number Placeholder 16">
            <a:extLst>
              <a:ext uri="{FF2B5EF4-FFF2-40B4-BE49-F238E27FC236}">
                <a16:creationId xmlns:a16="http://schemas.microsoft.com/office/drawing/2014/main" id="{72947018-B045-4D71-8CEE-8EFE40640886}"/>
              </a:ext>
            </a:extLst>
          </p:cNvPr>
          <p:cNvSpPr>
            <a:spLocks noGrp="1"/>
          </p:cNvSpPr>
          <p:nvPr>
            <p:ph type="sldNum" sz="quarter" idx="12"/>
          </p:nvPr>
        </p:nvSpPr>
        <p:spPr/>
        <p:txBody>
          <a:bodyPr/>
          <a:lstStyle/>
          <a:p>
            <a:fld id="{67702D60-FDDF-4D96-B680-518221A5EA8D}" type="slidenum">
              <a:rPr lang="en-US" smtClean="0"/>
              <a:t>27</a:t>
            </a:fld>
            <a:endParaRPr lang="en-US" dirty="0"/>
          </a:p>
        </p:txBody>
      </p:sp>
    </p:spTree>
    <p:extLst>
      <p:ext uri="{BB962C8B-B14F-4D97-AF65-F5344CB8AC3E}">
        <p14:creationId xmlns:p14="http://schemas.microsoft.com/office/powerpoint/2010/main" val="274647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FAEB-F071-420C-9B35-39928D0B1EAA}"/>
              </a:ext>
            </a:extLst>
          </p:cNvPr>
          <p:cNvSpPr>
            <a:spLocks noGrp="1"/>
          </p:cNvSpPr>
          <p:nvPr>
            <p:ph type="ctrTitle"/>
          </p:nvPr>
        </p:nvSpPr>
        <p:spPr/>
        <p:txBody>
          <a:bodyPr/>
          <a:lstStyle/>
          <a:p>
            <a:r>
              <a:rPr lang="en-US" dirty="0">
                <a:latin typeface="Arial Narrow" panose="020B0606020202030204" pitchFamily="34" charset="0"/>
              </a:rPr>
              <a:t>Surplus Lines Law Group</a:t>
            </a:r>
          </a:p>
        </p:txBody>
      </p:sp>
      <p:sp>
        <p:nvSpPr>
          <p:cNvPr id="3" name="Subtitle 2">
            <a:extLst>
              <a:ext uri="{FF2B5EF4-FFF2-40B4-BE49-F238E27FC236}">
                <a16:creationId xmlns:a16="http://schemas.microsoft.com/office/drawing/2014/main" id="{DBD852A0-150D-4C8B-9980-2E4D0CD666D5}"/>
              </a:ext>
            </a:extLst>
          </p:cNvPr>
          <p:cNvSpPr>
            <a:spLocks noGrp="1"/>
          </p:cNvSpPr>
          <p:nvPr>
            <p:ph type="subTitle" idx="1"/>
          </p:nvPr>
        </p:nvSpPr>
        <p:spPr/>
        <p:txBody>
          <a:bodyPr/>
          <a:lstStyle/>
          <a:p>
            <a:r>
              <a:rPr lang="en-US" dirty="0">
                <a:latin typeface="Arial Narrow" panose="020B0606020202030204" pitchFamily="34" charset="0"/>
              </a:rPr>
              <a:t>April 27, 2018 – Austin, texas</a:t>
            </a:r>
          </a:p>
        </p:txBody>
      </p:sp>
      <p:sp>
        <p:nvSpPr>
          <p:cNvPr id="4" name="Slide Number Placeholder 3">
            <a:extLst>
              <a:ext uri="{FF2B5EF4-FFF2-40B4-BE49-F238E27FC236}">
                <a16:creationId xmlns:a16="http://schemas.microsoft.com/office/drawing/2014/main" id="{BD7FAE6A-8964-40A1-9C02-A3AA43765DA7}"/>
              </a:ext>
            </a:extLst>
          </p:cNvPr>
          <p:cNvSpPr>
            <a:spLocks noGrp="1"/>
          </p:cNvSpPr>
          <p:nvPr>
            <p:ph type="sldNum" sz="quarter" idx="12"/>
          </p:nvPr>
        </p:nvSpPr>
        <p:spPr/>
        <p:txBody>
          <a:bodyPr/>
          <a:lstStyle/>
          <a:p>
            <a:fld id="{67702D60-FDDF-4D96-B680-518221A5EA8D}" type="slidenum">
              <a:rPr lang="en-US" smtClean="0"/>
              <a:t>28</a:t>
            </a:fld>
            <a:endParaRPr lang="en-US" dirty="0"/>
          </a:p>
        </p:txBody>
      </p:sp>
    </p:spTree>
    <p:extLst>
      <p:ext uri="{BB962C8B-B14F-4D97-AF65-F5344CB8AC3E}">
        <p14:creationId xmlns:p14="http://schemas.microsoft.com/office/powerpoint/2010/main" val="426616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6CE6C3F-EF0E-4479-9CD8-9498D908E9ED}"/>
              </a:ext>
            </a:extLst>
          </p:cNvPr>
          <p:cNvSpPr txBox="1">
            <a:spLocks/>
          </p:cNvSpPr>
          <p:nvPr/>
        </p:nvSpPr>
        <p:spPr>
          <a:xfrm>
            <a:off x="459858" y="1449071"/>
            <a:ext cx="10955704" cy="459105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400" dirty="0">
                <a:solidFill>
                  <a:schemeClr val="tx1"/>
                </a:solidFill>
                <a:latin typeface="Arial Narrow" panose="020B0606020202030204" pitchFamily="34" charset="0"/>
                <a:cs typeface="Calibri" panose="020F0502020204030204" pitchFamily="34" charset="0"/>
              </a:rPr>
              <a:t>This seminar is intended to inform participants about current developments in the law regarding surplus lines insurance related topics.  All persons affiliated with the insurance industry need to be mindful of the constraints of the antitrust laws.  There shall be no discussions of agreements or concerted actions that may restrain competition.  This prohibition includes the exchange of information concerning individual company rates, coverages, market practices, claims settlement practices, or any other competitive aspect of an individual company’s operation.  Participants in this seminar shall not discuss the business interests of any individual insurer or others, including but not limited to, the plans of an insurer involving, or the possibility or desirability of:</a:t>
            </a:r>
          </a:p>
          <a:p>
            <a:pPr marL="201168" lvl="1" indent="0">
              <a:buNone/>
            </a:pPr>
            <a:endParaRPr lang="en-US" sz="800" dirty="0">
              <a:solidFill>
                <a:schemeClr val="tx1"/>
              </a:solidFill>
              <a:latin typeface="Arial Narrow" panose="020B0606020202030204" pitchFamily="34" charset="0"/>
              <a:cs typeface="Calibri" panose="020F0502020204030204" pitchFamily="34" charset="0"/>
            </a:endParaRPr>
          </a:p>
          <a:p>
            <a:pPr lvl="2">
              <a:buClr>
                <a:schemeClr val="tx1"/>
              </a:buClr>
              <a:buFont typeface="Arial" panose="020B0604020202020204" pitchFamily="34" charset="0"/>
              <a:buChar char="•"/>
            </a:pPr>
            <a:r>
              <a:rPr lang="en-US" sz="2400" dirty="0">
                <a:solidFill>
                  <a:schemeClr val="tx1"/>
                </a:solidFill>
                <a:latin typeface="Arial Narrow" panose="020B0606020202030204" pitchFamily="34" charset="0"/>
                <a:cs typeface="Calibri" panose="020F0502020204030204" pitchFamily="34" charset="0"/>
              </a:rPr>
              <a:t>Raising, lowering or stabilizing premiums or commissions;</a:t>
            </a:r>
          </a:p>
          <a:p>
            <a:pPr lvl="2">
              <a:buClr>
                <a:schemeClr val="tx1"/>
              </a:buClr>
              <a:buFont typeface="Arial" panose="020B0604020202020204" pitchFamily="34" charset="0"/>
              <a:buChar char="•"/>
            </a:pPr>
            <a:r>
              <a:rPr lang="en-US" sz="2400" dirty="0">
                <a:solidFill>
                  <a:schemeClr val="tx1"/>
                </a:solidFill>
                <a:latin typeface="Arial Narrow" panose="020B0606020202030204" pitchFamily="34" charset="0"/>
                <a:cs typeface="Calibri" panose="020F0502020204030204" pitchFamily="34" charset="0"/>
              </a:rPr>
              <a:t>Doing business or refusing to do business with particular or classes of insurers, reinsurers, agents, brokers or insureds; or</a:t>
            </a:r>
          </a:p>
          <a:p>
            <a:pPr lvl="2">
              <a:buClr>
                <a:schemeClr val="tx1"/>
              </a:buClr>
              <a:buFont typeface="Arial" panose="020B0604020202020204" pitchFamily="34" charset="0"/>
              <a:buChar char="•"/>
            </a:pPr>
            <a:r>
              <a:rPr lang="en-US" sz="2400" dirty="0">
                <a:solidFill>
                  <a:schemeClr val="tx1"/>
                </a:solidFill>
                <a:latin typeface="Arial Narrow" panose="020B0606020202030204" pitchFamily="34" charset="0"/>
                <a:cs typeface="Calibri" panose="020F0502020204030204" pitchFamily="34" charset="0"/>
              </a:rPr>
              <a:t>Acting in any way that would affect the availability of products or services in any market.</a:t>
            </a:r>
          </a:p>
          <a:p>
            <a:endParaRPr lang="en-US" dirty="0">
              <a:latin typeface="Calibri" panose="020F0502020204030204" pitchFamily="34" charset="0"/>
            </a:endParaRPr>
          </a:p>
        </p:txBody>
      </p:sp>
      <p:sp>
        <p:nvSpPr>
          <p:cNvPr id="3" name="TextBox 2">
            <a:extLst>
              <a:ext uri="{FF2B5EF4-FFF2-40B4-BE49-F238E27FC236}">
                <a16:creationId xmlns:a16="http://schemas.microsoft.com/office/drawing/2014/main" id="{89249C30-105A-4DF6-835F-0B1F9BD8738E}"/>
              </a:ext>
            </a:extLst>
          </p:cNvPr>
          <p:cNvSpPr txBox="1"/>
          <p:nvPr/>
        </p:nvSpPr>
        <p:spPr>
          <a:xfrm>
            <a:off x="617109" y="399913"/>
            <a:ext cx="3955635" cy="646331"/>
          </a:xfrm>
          <a:prstGeom prst="rect">
            <a:avLst/>
          </a:prstGeom>
          <a:noFill/>
        </p:spPr>
        <p:txBody>
          <a:bodyPr wrap="none" rtlCol="0">
            <a:spAutoFit/>
          </a:bodyPr>
          <a:lstStyle/>
          <a:p>
            <a:r>
              <a:rPr lang="en-US" sz="3600" b="1" dirty="0">
                <a:latin typeface="Arial Narrow" panose="020B0606020202030204" pitchFamily="34" charset="0"/>
              </a:rPr>
              <a:t>Antitrust Admonition</a:t>
            </a:r>
          </a:p>
        </p:txBody>
      </p:sp>
      <p:sp>
        <p:nvSpPr>
          <p:cNvPr id="4" name="Slide Number Placeholder 3">
            <a:extLst>
              <a:ext uri="{FF2B5EF4-FFF2-40B4-BE49-F238E27FC236}">
                <a16:creationId xmlns:a16="http://schemas.microsoft.com/office/drawing/2014/main" id="{7A742264-D773-4755-BBB8-9AB0EC6B472F}"/>
              </a:ext>
            </a:extLst>
          </p:cNvPr>
          <p:cNvSpPr>
            <a:spLocks noGrp="1"/>
          </p:cNvSpPr>
          <p:nvPr>
            <p:ph type="sldNum" sz="quarter" idx="12"/>
          </p:nvPr>
        </p:nvSpPr>
        <p:spPr/>
        <p:txBody>
          <a:bodyPr/>
          <a:lstStyle/>
          <a:p>
            <a:fld id="{67702D60-FDDF-4D96-B680-518221A5EA8D}" type="slidenum">
              <a:rPr lang="en-US" smtClean="0"/>
              <a:t>3</a:t>
            </a:fld>
            <a:endParaRPr lang="en-US" dirty="0"/>
          </a:p>
        </p:txBody>
      </p:sp>
    </p:spTree>
    <p:extLst>
      <p:ext uri="{BB962C8B-B14F-4D97-AF65-F5344CB8AC3E}">
        <p14:creationId xmlns:p14="http://schemas.microsoft.com/office/powerpoint/2010/main" val="326382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A1A6035C-D693-41AB-A082-B608E27D7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842" y="1246953"/>
            <a:ext cx="2422687" cy="2422687"/>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840C8279-560E-4C9A-90B1-7FA77EDEA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806" y="2486577"/>
            <a:ext cx="3235707" cy="1548441"/>
          </a:xfrm>
          <a:prstGeom prst="rect">
            <a:avLst/>
          </a:prstGeom>
        </p:spPr>
      </p:pic>
      <p:pic>
        <p:nvPicPr>
          <p:cNvPr id="8" name="Picture 7" descr="A picture containing clipart&#10;&#10;Description generated with very high confidence">
            <a:extLst>
              <a:ext uri="{FF2B5EF4-FFF2-40B4-BE49-F238E27FC236}">
                <a16:creationId xmlns:a16="http://schemas.microsoft.com/office/drawing/2014/main" id="{BB96D11D-EE1F-499C-BCA4-D1803AEA4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92" y="807169"/>
            <a:ext cx="3057157" cy="1528579"/>
          </a:xfrm>
          <a:prstGeom prst="rect">
            <a:avLst/>
          </a:prstGeom>
        </p:spPr>
      </p:pic>
      <p:sp>
        <p:nvSpPr>
          <p:cNvPr id="3" name="Slide Number Placeholder 2">
            <a:extLst>
              <a:ext uri="{FF2B5EF4-FFF2-40B4-BE49-F238E27FC236}">
                <a16:creationId xmlns:a16="http://schemas.microsoft.com/office/drawing/2014/main" id="{27227304-AD71-4382-961E-B97A0CEF3231}"/>
              </a:ext>
            </a:extLst>
          </p:cNvPr>
          <p:cNvSpPr>
            <a:spLocks noGrp="1"/>
          </p:cNvSpPr>
          <p:nvPr>
            <p:ph type="sldNum" sz="quarter" idx="12"/>
          </p:nvPr>
        </p:nvSpPr>
        <p:spPr/>
        <p:txBody>
          <a:bodyPr/>
          <a:lstStyle/>
          <a:p>
            <a:fld id="{67702D60-FDDF-4D96-B680-518221A5EA8D}" type="slidenum">
              <a:rPr lang="en-US" smtClean="0"/>
              <a:t>4</a:t>
            </a:fld>
            <a:endParaRPr lang="en-US" dirty="0"/>
          </a:p>
        </p:txBody>
      </p:sp>
      <p:sp>
        <p:nvSpPr>
          <p:cNvPr id="7" name="TextBox 6">
            <a:extLst>
              <a:ext uri="{FF2B5EF4-FFF2-40B4-BE49-F238E27FC236}">
                <a16:creationId xmlns:a16="http://schemas.microsoft.com/office/drawing/2014/main" id="{FD22DE16-3766-44F7-A578-D5691EE22284}"/>
              </a:ext>
            </a:extLst>
          </p:cNvPr>
          <p:cNvSpPr txBox="1"/>
          <p:nvPr/>
        </p:nvSpPr>
        <p:spPr>
          <a:xfrm>
            <a:off x="617109" y="399913"/>
            <a:ext cx="1928733" cy="646331"/>
          </a:xfrm>
          <a:prstGeom prst="rect">
            <a:avLst/>
          </a:prstGeom>
          <a:noFill/>
        </p:spPr>
        <p:txBody>
          <a:bodyPr wrap="none" rtlCol="0">
            <a:spAutoFit/>
          </a:bodyPr>
          <a:lstStyle/>
          <a:p>
            <a:r>
              <a:rPr lang="en-US" sz="3600" b="1" dirty="0">
                <a:latin typeface="Arial Narrow" panose="020B0606020202030204" pitchFamily="34" charset="0"/>
              </a:rPr>
              <a:t>Sponsors</a:t>
            </a:r>
          </a:p>
        </p:txBody>
      </p:sp>
      <p:pic>
        <p:nvPicPr>
          <p:cNvPr id="9" name="Picture 8">
            <a:extLst>
              <a:ext uri="{FF2B5EF4-FFF2-40B4-BE49-F238E27FC236}">
                <a16:creationId xmlns:a16="http://schemas.microsoft.com/office/drawing/2014/main" id="{147C45CA-0419-437B-BA7A-FFD2E22D2593}"/>
              </a:ext>
            </a:extLst>
          </p:cNvPr>
          <p:cNvPicPr>
            <a:picLocks noChangeAspect="1"/>
          </p:cNvPicPr>
          <p:nvPr/>
        </p:nvPicPr>
        <p:blipFill rotWithShape="1">
          <a:blip r:embed="rId5">
            <a:extLst>
              <a:ext uri="{28A0092B-C50C-407E-A947-70E740481C1C}">
                <a14:useLocalDpi xmlns:a14="http://schemas.microsoft.com/office/drawing/2010/main" val="0"/>
              </a:ext>
            </a:extLst>
          </a:blip>
          <a:srcRect l="7406" t="14356" r="5726" b="12186"/>
          <a:stretch/>
        </p:blipFill>
        <p:spPr>
          <a:xfrm>
            <a:off x="1809946" y="3798995"/>
            <a:ext cx="4147794" cy="2045617"/>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id="{3694AB3D-9C46-4F7F-A79F-E4718FEDAD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255" y="4359892"/>
            <a:ext cx="3200400" cy="1380439"/>
          </a:xfrm>
          <a:prstGeom prst="rect">
            <a:avLst/>
          </a:prstGeom>
        </p:spPr>
      </p:pic>
    </p:spTree>
    <p:extLst>
      <p:ext uri="{BB962C8B-B14F-4D97-AF65-F5344CB8AC3E}">
        <p14:creationId xmlns:p14="http://schemas.microsoft.com/office/powerpoint/2010/main" val="203098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9E5014-153F-4AAB-916C-30976415E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809" y="1791565"/>
            <a:ext cx="2286000" cy="217059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AB9ACC18-46ED-430F-BD89-5900114F9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482" y="1946565"/>
            <a:ext cx="2020824" cy="2020824"/>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C1B8422C-D17A-4849-BD34-79CA81BE1498}"/>
              </a:ext>
            </a:extLst>
          </p:cNvPr>
          <p:cNvPicPr>
            <a:picLocks noChangeAspect="1"/>
          </p:cNvPicPr>
          <p:nvPr/>
        </p:nvPicPr>
        <p:blipFill rotWithShape="1">
          <a:blip r:embed="rId4">
            <a:extLst>
              <a:ext uri="{28A0092B-C50C-407E-A947-70E740481C1C}">
                <a14:useLocalDpi xmlns:a14="http://schemas.microsoft.com/office/drawing/2010/main" val="0"/>
              </a:ext>
            </a:extLst>
          </a:blip>
          <a:srcRect l="24575" t="17732" r="31150" b="23981"/>
          <a:stretch/>
        </p:blipFill>
        <p:spPr>
          <a:xfrm>
            <a:off x="756896" y="1791565"/>
            <a:ext cx="2291240" cy="2330824"/>
          </a:xfrm>
          <a:prstGeom prst="rect">
            <a:avLst/>
          </a:prstGeom>
        </p:spPr>
      </p:pic>
      <p:sp>
        <p:nvSpPr>
          <p:cNvPr id="3" name="Slide Number Placeholder 2">
            <a:extLst>
              <a:ext uri="{FF2B5EF4-FFF2-40B4-BE49-F238E27FC236}">
                <a16:creationId xmlns:a16="http://schemas.microsoft.com/office/drawing/2014/main" id="{CDE3C9EA-32C9-4C1D-9229-DAE60749C82D}"/>
              </a:ext>
            </a:extLst>
          </p:cNvPr>
          <p:cNvSpPr>
            <a:spLocks noGrp="1"/>
          </p:cNvSpPr>
          <p:nvPr>
            <p:ph type="sldNum" sz="quarter" idx="12"/>
          </p:nvPr>
        </p:nvSpPr>
        <p:spPr/>
        <p:txBody>
          <a:bodyPr/>
          <a:lstStyle/>
          <a:p>
            <a:fld id="{67702D60-FDDF-4D96-B680-518221A5EA8D}" type="slidenum">
              <a:rPr lang="en-US" smtClean="0"/>
              <a:t>5</a:t>
            </a:fld>
            <a:endParaRPr lang="en-US" dirty="0"/>
          </a:p>
        </p:txBody>
      </p:sp>
      <p:sp>
        <p:nvSpPr>
          <p:cNvPr id="8" name="TextBox 7">
            <a:extLst>
              <a:ext uri="{FF2B5EF4-FFF2-40B4-BE49-F238E27FC236}">
                <a16:creationId xmlns:a16="http://schemas.microsoft.com/office/drawing/2014/main" id="{DD80ED63-134F-4007-A921-B6582F410823}"/>
              </a:ext>
            </a:extLst>
          </p:cNvPr>
          <p:cNvSpPr txBox="1"/>
          <p:nvPr/>
        </p:nvSpPr>
        <p:spPr>
          <a:xfrm>
            <a:off x="617109" y="399913"/>
            <a:ext cx="1928733" cy="646331"/>
          </a:xfrm>
          <a:prstGeom prst="rect">
            <a:avLst/>
          </a:prstGeom>
          <a:noFill/>
        </p:spPr>
        <p:txBody>
          <a:bodyPr wrap="none" rtlCol="0">
            <a:spAutoFit/>
          </a:bodyPr>
          <a:lstStyle/>
          <a:p>
            <a:r>
              <a:rPr lang="en-US" sz="3600" b="1" dirty="0">
                <a:latin typeface="Arial Narrow" panose="020B0606020202030204" pitchFamily="34" charset="0"/>
              </a:rPr>
              <a:t>Sponsors</a:t>
            </a:r>
          </a:p>
        </p:txBody>
      </p:sp>
      <p:pic>
        <p:nvPicPr>
          <p:cNvPr id="10" name="Picture 9" descr="A close up of a sign&#10;&#10;Description generated with very high confidence">
            <a:extLst>
              <a:ext uri="{FF2B5EF4-FFF2-40B4-BE49-F238E27FC236}">
                <a16:creationId xmlns:a16="http://schemas.microsoft.com/office/drawing/2014/main" id="{3AC7DED0-B12A-4772-A0C3-87AE36A9F6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6979" y="1945479"/>
            <a:ext cx="2018981" cy="2016676"/>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4B8BA431-2E44-40CC-A58C-6261DC8CF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367" y="4680075"/>
            <a:ext cx="4484950" cy="1380439"/>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id="{8AACA49F-39DA-4805-A635-BA7DF5442E7B}"/>
              </a:ext>
            </a:extLst>
          </p:cNvPr>
          <p:cNvPicPr>
            <a:picLocks noChangeAspect="1"/>
          </p:cNvPicPr>
          <p:nvPr/>
        </p:nvPicPr>
        <p:blipFill rotWithShape="1">
          <a:blip r:embed="rId7">
            <a:extLst>
              <a:ext uri="{28A0092B-C50C-407E-A947-70E740481C1C}">
                <a14:useLocalDpi xmlns:a14="http://schemas.microsoft.com/office/drawing/2010/main" val="0"/>
              </a:ext>
            </a:extLst>
          </a:blip>
          <a:srcRect l="10024" t="29114" r="8507" b="29684"/>
          <a:stretch/>
        </p:blipFill>
        <p:spPr>
          <a:xfrm>
            <a:off x="8528858" y="4846696"/>
            <a:ext cx="2743200" cy="1083010"/>
          </a:xfrm>
          <a:prstGeom prst="rect">
            <a:avLst/>
          </a:prstGeom>
        </p:spPr>
      </p:pic>
      <p:pic>
        <p:nvPicPr>
          <p:cNvPr id="15" name="Picture 14">
            <a:extLst>
              <a:ext uri="{FF2B5EF4-FFF2-40B4-BE49-F238E27FC236}">
                <a16:creationId xmlns:a16="http://schemas.microsoft.com/office/drawing/2014/main" id="{0B9AAB9D-C7A0-4F5F-B5AC-DA874A1B97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8317" y="4873884"/>
            <a:ext cx="3477991" cy="992819"/>
          </a:xfrm>
          <a:prstGeom prst="rect">
            <a:avLst/>
          </a:prstGeom>
        </p:spPr>
      </p:pic>
    </p:spTree>
    <p:extLst>
      <p:ext uri="{BB962C8B-B14F-4D97-AF65-F5344CB8AC3E}">
        <p14:creationId xmlns:p14="http://schemas.microsoft.com/office/powerpoint/2010/main" val="170098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247643-37AB-47DE-B7BD-7A64FEB1337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EBC3119-F8E7-4266-91B8-7A1E808B48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57D15890-6502-4FAA-AB03-AFAC88EE29D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E2B921FE-88A4-459B-9BE1-BD2EBAD7C2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5270C1D-1DCF-4928-B175-32F33CEC38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07E3BCE-143E-411A-809D-0F920A648A0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6A4AE6-8416-4878-8347-734F119EA235}"/>
              </a:ext>
            </a:extLst>
          </p:cNvPr>
          <p:cNvSpPr>
            <a:spLocks noGrp="1"/>
          </p:cNvSpPr>
          <p:nvPr>
            <p:ph type="title"/>
          </p:nvPr>
        </p:nvSpPr>
        <p:spPr>
          <a:xfrm>
            <a:off x="358469" y="1401632"/>
            <a:ext cx="3084844" cy="2103875"/>
          </a:xfrm>
        </p:spPr>
        <p:txBody>
          <a:bodyPr vert="horz" lIns="91440" tIns="45720" rIns="91440" bIns="45720" rtlCol="0" anchor="b">
            <a:noAutofit/>
          </a:bodyPr>
          <a:lstStyle/>
          <a:p>
            <a:r>
              <a:rPr lang="en-US" sz="4800" b="1" dirty="0"/>
              <a:t>Political Panel</a:t>
            </a:r>
            <a:br>
              <a:rPr lang="en-US" sz="4800" b="1" dirty="0"/>
            </a:br>
            <a:br>
              <a:rPr lang="en-US" sz="4800" b="1" dirty="0"/>
            </a:br>
            <a:r>
              <a:rPr lang="en-US" sz="4800" b="1" i="1" dirty="0"/>
              <a:t>The View…..</a:t>
            </a:r>
          </a:p>
        </p:txBody>
      </p:sp>
      <p:pic>
        <p:nvPicPr>
          <p:cNvPr id="14" name="Picture 13" descr="A person wearing a suit and tie&#10;&#10;Description generated with very high confidence">
            <a:extLst>
              <a:ext uri="{FF2B5EF4-FFF2-40B4-BE49-F238E27FC236}">
                <a16:creationId xmlns:a16="http://schemas.microsoft.com/office/drawing/2014/main" id="{0DEE253B-D17F-42D2-9ECE-5E403192F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7901" y="1228145"/>
            <a:ext cx="2328744" cy="2419515"/>
          </a:xfrm>
          <a:prstGeom prst="rect">
            <a:avLst/>
          </a:prstGeom>
        </p:spPr>
      </p:pic>
      <p:pic>
        <p:nvPicPr>
          <p:cNvPr id="16" name="Picture 15" descr="A person wearing a suit and tie&#10;&#10;Description generated with very high confidence">
            <a:extLst>
              <a:ext uri="{FF2B5EF4-FFF2-40B4-BE49-F238E27FC236}">
                <a16:creationId xmlns:a16="http://schemas.microsoft.com/office/drawing/2014/main" id="{278726F3-FC15-47CD-B750-768694174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957" y="2837164"/>
            <a:ext cx="2276060" cy="2539405"/>
          </a:xfrm>
          <a:prstGeom prst="rect">
            <a:avLst/>
          </a:prstGeom>
        </p:spPr>
      </p:pic>
      <p:pic>
        <p:nvPicPr>
          <p:cNvPr id="18" name="Picture 17" descr="A person wearing a suit and tie smiling at the camera&#10;&#10;Description generated with very high confidence">
            <a:extLst>
              <a:ext uri="{FF2B5EF4-FFF2-40B4-BE49-F238E27FC236}">
                <a16:creationId xmlns:a16="http://schemas.microsoft.com/office/drawing/2014/main" id="{A413F8DC-AE67-4A73-8F66-A903C13774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467" y="2267994"/>
            <a:ext cx="2228865" cy="2415393"/>
          </a:xfrm>
          <a:prstGeom prst="rect">
            <a:avLst/>
          </a:prstGeom>
        </p:spPr>
      </p:pic>
      <p:sp>
        <p:nvSpPr>
          <p:cNvPr id="20" name="TextBox 19">
            <a:extLst>
              <a:ext uri="{FF2B5EF4-FFF2-40B4-BE49-F238E27FC236}">
                <a16:creationId xmlns:a16="http://schemas.microsoft.com/office/drawing/2014/main" id="{FB343738-077C-4FB8-9770-DB9A6F794FC5}"/>
              </a:ext>
            </a:extLst>
          </p:cNvPr>
          <p:cNvSpPr txBox="1"/>
          <p:nvPr/>
        </p:nvSpPr>
        <p:spPr>
          <a:xfrm>
            <a:off x="4530976" y="3748768"/>
            <a:ext cx="1976887" cy="1077218"/>
          </a:xfrm>
          <a:prstGeom prst="rect">
            <a:avLst/>
          </a:prstGeom>
          <a:noFill/>
        </p:spPr>
        <p:txBody>
          <a:bodyPr wrap="none" rtlCol="0">
            <a:spAutoFit/>
          </a:bodyPr>
          <a:lstStyle/>
          <a:p>
            <a:pPr algn="ctr"/>
            <a:r>
              <a:rPr lang="en-US" sz="1400" i="1" dirty="0">
                <a:latin typeface="Arial Narrow" panose="020B0606020202030204" pitchFamily="34" charset="0"/>
              </a:rPr>
              <a:t>Former Congressman</a:t>
            </a:r>
          </a:p>
          <a:p>
            <a:pPr algn="ctr"/>
            <a:r>
              <a:rPr lang="en-US" b="1" dirty="0">
                <a:latin typeface="Arial Narrow" panose="020B0606020202030204" pitchFamily="34" charset="0"/>
              </a:rPr>
              <a:t>Barry Goldwater, Jr.</a:t>
            </a:r>
          </a:p>
          <a:p>
            <a:pPr algn="ctr"/>
            <a:r>
              <a:rPr lang="en-US" sz="1600" dirty="0">
                <a:latin typeface="Arial Narrow" panose="020B0606020202030204" pitchFamily="34" charset="0"/>
              </a:rPr>
              <a:t>Chairman Emeritus</a:t>
            </a:r>
          </a:p>
          <a:p>
            <a:pPr algn="ctr"/>
            <a:r>
              <a:rPr lang="en-US" sz="1600" dirty="0">
                <a:latin typeface="Arial Narrow" panose="020B0606020202030204" pitchFamily="34" charset="0"/>
              </a:rPr>
              <a:t>NTG Consultants</a:t>
            </a:r>
          </a:p>
        </p:txBody>
      </p:sp>
      <p:sp>
        <p:nvSpPr>
          <p:cNvPr id="22" name="TextBox 21">
            <a:extLst>
              <a:ext uri="{FF2B5EF4-FFF2-40B4-BE49-F238E27FC236}">
                <a16:creationId xmlns:a16="http://schemas.microsoft.com/office/drawing/2014/main" id="{BB45E783-E0BC-466B-A00F-5BB7F734CC2F}"/>
              </a:ext>
            </a:extLst>
          </p:cNvPr>
          <p:cNvSpPr txBox="1"/>
          <p:nvPr/>
        </p:nvSpPr>
        <p:spPr>
          <a:xfrm>
            <a:off x="7131865" y="4850044"/>
            <a:ext cx="1947970" cy="1107996"/>
          </a:xfrm>
          <a:prstGeom prst="rect">
            <a:avLst/>
          </a:prstGeom>
          <a:noFill/>
        </p:spPr>
        <p:txBody>
          <a:bodyPr wrap="none" rtlCol="0">
            <a:spAutoFit/>
          </a:bodyPr>
          <a:lstStyle/>
          <a:p>
            <a:pPr algn="ctr"/>
            <a:r>
              <a:rPr lang="en-US" b="1" dirty="0">
                <a:latin typeface="Arial Narrow" panose="020B0606020202030204" pitchFamily="34" charset="0"/>
              </a:rPr>
              <a:t>Danny Saenz</a:t>
            </a:r>
          </a:p>
          <a:p>
            <a:pPr algn="ctr"/>
            <a:r>
              <a:rPr lang="en-US" sz="1600" dirty="0">
                <a:latin typeface="Arial Narrow" panose="020B0606020202030204" pitchFamily="34" charset="0"/>
              </a:rPr>
              <a:t>Director &amp; SVP</a:t>
            </a:r>
          </a:p>
          <a:p>
            <a:pPr algn="ctr"/>
            <a:r>
              <a:rPr lang="en-US" sz="1600" dirty="0">
                <a:latin typeface="Arial Narrow" panose="020B0606020202030204" pitchFamily="34" charset="0"/>
              </a:rPr>
              <a:t>Business Development</a:t>
            </a:r>
          </a:p>
          <a:p>
            <a:pPr algn="ctr"/>
            <a:r>
              <a:rPr lang="en-US" sz="1600" dirty="0">
                <a:latin typeface="Arial Narrow" panose="020B0606020202030204" pitchFamily="34" charset="0"/>
              </a:rPr>
              <a:t>NTG Consultants</a:t>
            </a:r>
          </a:p>
        </p:txBody>
      </p:sp>
      <p:sp>
        <p:nvSpPr>
          <p:cNvPr id="23" name="TextBox 22">
            <a:extLst>
              <a:ext uri="{FF2B5EF4-FFF2-40B4-BE49-F238E27FC236}">
                <a16:creationId xmlns:a16="http://schemas.microsoft.com/office/drawing/2014/main" id="{89926FDE-33F1-4239-9FD5-6EA3BAB4B296}"/>
              </a:ext>
            </a:extLst>
          </p:cNvPr>
          <p:cNvSpPr txBox="1"/>
          <p:nvPr/>
        </p:nvSpPr>
        <p:spPr>
          <a:xfrm>
            <a:off x="9890729" y="5504668"/>
            <a:ext cx="1994457" cy="861774"/>
          </a:xfrm>
          <a:prstGeom prst="rect">
            <a:avLst/>
          </a:prstGeom>
          <a:noFill/>
        </p:spPr>
        <p:txBody>
          <a:bodyPr wrap="none" rtlCol="0">
            <a:spAutoFit/>
          </a:bodyPr>
          <a:lstStyle/>
          <a:p>
            <a:pPr algn="ctr"/>
            <a:r>
              <a:rPr lang="en-US" b="1" dirty="0">
                <a:latin typeface="Arial Narrow" panose="020B0606020202030204" pitchFamily="34" charset="0"/>
              </a:rPr>
              <a:t>Jose Montemayor</a:t>
            </a:r>
          </a:p>
          <a:p>
            <a:pPr algn="ctr"/>
            <a:r>
              <a:rPr lang="en-US" sz="1600" dirty="0">
                <a:latin typeface="Arial Narrow" panose="020B0606020202030204" pitchFamily="34" charset="0"/>
              </a:rPr>
              <a:t>Principal</a:t>
            </a:r>
          </a:p>
          <a:p>
            <a:pPr algn="ctr"/>
            <a:r>
              <a:rPr lang="en-US" sz="1600" dirty="0">
                <a:latin typeface="Arial Narrow" panose="020B0606020202030204" pitchFamily="34" charset="0"/>
              </a:rPr>
              <a:t>Black Diamond Partners</a:t>
            </a:r>
          </a:p>
        </p:txBody>
      </p:sp>
      <p:sp>
        <p:nvSpPr>
          <p:cNvPr id="24" name="TextBox 23">
            <a:extLst>
              <a:ext uri="{FF2B5EF4-FFF2-40B4-BE49-F238E27FC236}">
                <a16:creationId xmlns:a16="http://schemas.microsoft.com/office/drawing/2014/main" id="{5EB92389-4CC8-46A3-A3F4-E2C48D0B9A30}"/>
              </a:ext>
            </a:extLst>
          </p:cNvPr>
          <p:cNvSpPr txBox="1"/>
          <p:nvPr/>
        </p:nvSpPr>
        <p:spPr>
          <a:xfrm>
            <a:off x="4159378" y="259871"/>
            <a:ext cx="3363421" cy="707886"/>
          </a:xfrm>
          <a:prstGeom prst="rect">
            <a:avLst/>
          </a:prstGeom>
          <a:noFill/>
        </p:spPr>
        <p:txBody>
          <a:bodyPr wrap="none" rtlCol="0">
            <a:spAutoFit/>
          </a:bodyPr>
          <a:lstStyle/>
          <a:p>
            <a:r>
              <a:rPr lang="en-US" sz="4000" b="1" dirty="0">
                <a:latin typeface="Arial Narrow" panose="020B0606020202030204" pitchFamily="34" charset="0"/>
              </a:rPr>
              <a:t>Guest Speakers</a:t>
            </a:r>
          </a:p>
        </p:txBody>
      </p:sp>
      <p:sp>
        <p:nvSpPr>
          <p:cNvPr id="3" name="Slide Number Placeholder 2">
            <a:extLst>
              <a:ext uri="{FF2B5EF4-FFF2-40B4-BE49-F238E27FC236}">
                <a16:creationId xmlns:a16="http://schemas.microsoft.com/office/drawing/2014/main" id="{A187FC53-EBC9-43DF-9D52-864FE8108728}"/>
              </a:ext>
            </a:extLst>
          </p:cNvPr>
          <p:cNvSpPr>
            <a:spLocks noGrp="1"/>
          </p:cNvSpPr>
          <p:nvPr>
            <p:ph type="sldNum" sz="quarter" idx="12"/>
          </p:nvPr>
        </p:nvSpPr>
        <p:spPr/>
        <p:txBody>
          <a:bodyPr/>
          <a:lstStyle/>
          <a:p>
            <a:fld id="{67702D60-FDDF-4D96-B680-518221A5EA8D}" type="slidenum">
              <a:rPr lang="en-US" smtClean="0"/>
              <a:t>6</a:t>
            </a:fld>
            <a:endParaRPr lang="en-US" dirty="0"/>
          </a:p>
        </p:txBody>
      </p:sp>
    </p:spTree>
    <p:extLst>
      <p:ext uri="{BB962C8B-B14F-4D97-AF65-F5344CB8AC3E}">
        <p14:creationId xmlns:p14="http://schemas.microsoft.com/office/powerpoint/2010/main" val="422918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7B9B-BA37-4A70-9C04-6E738FF1EA75}"/>
              </a:ext>
            </a:extLst>
          </p:cNvPr>
          <p:cNvSpPr>
            <a:spLocks noGrp="1"/>
          </p:cNvSpPr>
          <p:nvPr>
            <p:ph type="title"/>
          </p:nvPr>
        </p:nvSpPr>
        <p:spPr>
          <a:xfrm>
            <a:off x="457200" y="594359"/>
            <a:ext cx="3224921" cy="2286000"/>
          </a:xfrm>
        </p:spPr>
        <p:txBody>
          <a:bodyPr>
            <a:normAutofit fontScale="90000"/>
          </a:bodyPr>
          <a:lstStyle/>
          <a:p>
            <a:r>
              <a:rPr lang="en-US" sz="4800" b="1" dirty="0"/>
              <a:t>Looking Back:</a:t>
            </a:r>
            <a:br>
              <a:rPr lang="en-US" sz="4800" b="1" dirty="0"/>
            </a:br>
            <a:r>
              <a:rPr lang="en-US" sz="4800" b="1" dirty="0"/>
              <a:t>A “</a:t>
            </a:r>
            <a:r>
              <a:rPr lang="en-US" sz="4800" b="1" i="1" dirty="0"/>
              <a:t>High Tide” </a:t>
            </a:r>
            <a:r>
              <a:rPr lang="en-US" sz="4800" b="1" dirty="0"/>
              <a:t>Year </a:t>
            </a:r>
          </a:p>
        </p:txBody>
      </p:sp>
      <p:sp>
        <p:nvSpPr>
          <p:cNvPr id="13" name="TextBox 12">
            <a:extLst>
              <a:ext uri="{FF2B5EF4-FFF2-40B4-BE49-F238E27FC236}">
                <a16:creationId xmlns:a16="http://schemas.microsoft.com/office/drawing/2014/main" id="{FC12D969-BF03-45ED-8A74-04BA7ABCF5D6}"/>
              </a:ext>
            </a:extLst>
          </p:cNvPr>
          <p:cNvSpPr txBox="1"/>
          <p:nvPr/>
        </p:nvSpPr>
        <p:spPr>
          <a:xfrm>
            <a:off x="4159378" y="259871"/>
            <a:ext cx="3363421" cy="707886"/>
          </a:xfrm>
          <a:prstGeom prst="rect">
            <a:avLst/>
          </a:prstGeom>
          <a:noFill/>
        </p:spPr>
        <p:txBody>
          <a:bodyPr wrap="none" rtlCol="0">
            <a:spAutoFit/>
          </a:bodyPr>
          <a:lstStyle/>
          <a:p>
            <a:r>
              <a:rPr lang="en-US" sz="4000" b="1" dirty="0">
                <a:latin typeface="Arial Narrow" panose="020B0606020202030204" pitchFamily="34" charset="0"/>
              </a:rPr>
              <a:t>Guest Speakers</a:t>
            </a:r>
          </a:p>
        </p:txBody>
      </p:sp>
      <p:pic>
        <p:nvPicPr>
          <p:cNvPr id="6" name="Picture 5">
            <a:extLst>
              <a:ext uri="{FF2B5EF4-FFF2-40B4-BE49-F238E27FC236}">
                <a16:creationId xmlns:a16="http://schemas.microsoft.com/office/drawing/2014/main" id="{FED59CBE-3F2B-46CD-9FE0-91627E14B59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199803" y="2880359"/>
            <a:ext cx="1590500" cy="2216098"/>
          </a:xfrm>
          <a:prstGeom prst="rect">
            <a:avLst/>
          </a:prstGeom>
        </p:spPr>
      </p:pic>
      <p:sp>
        <p:nvSpPr>
          <p:cNvPr id="8" name="TextBox 7">
            <a:extLst>
              <a:ext uri="{FF2B5EF4-FFF2-40B4-BE49-F238E27FC236}">
                <a16:creationId xmlns:a16="http://schemas.microsoft.com/office/drawing/2014/main" id="{F247D348-C552-48FF-B6DC-EAB8AE342925}"/>
              </a:ext>
            </a:extLst>
          </p:cNvPr>
          <p:cNvSpPr txBox="1"/>
          <p:nvPr/>
        </p:nvSpPr>
        <p:spPr>
          <a:xfrm>
            <a:off x="4055281" y="4138366"/>
            <a:ext cx="3195042" cy="954107"/>
          </a:xfrm>
          <a:prstGeom prst="rect">
            <a:avLst/>
          </a:prstGeom>
          <a:noFill/>
        </p:spPr>
        <p:txBody>
          <a:bodyPr wrap="none" rtlCol="0">
            <a:spAutoFit/>
          </a:bodyPr>
          <a:lstStyle/>
          <a:p>
            <a:pPr algn="ctr"/>
            <a:r>
              <a:rPr lang="en-US" sz="2000" b="1" dirty="0">
                <a:latin typeface="Arial Narrow" panose="020B0606020202030204" pitchFamily="34" charset="0"/>
              </a:rPr>
              <a:t>Gary Pullen</a:t>
            </a:r>
          </a:p>
          <a:p>
            <a:pPr algn="ctr"/>
            <a:r>
              <a:rPr lang="en-US" dirty="0">
                <a:latin typeface="Arial Narrow" panose="020B0606020202030204" pitchFamily="34" charset="0"/>
              </a:rPr>
              <a:t>Executive Director</a:t>
            </a:r>
          </a:p>
          <a:p>
            <a:pPr algn="ctr"/>
            <a:r>
              <a:rPr lang="en-US" dirty="0">
                <a:latin typeface="Arial Narrow" panose="020B0606020202030204" pitchFamily="34" charset="0"/>
              </a:rPr>
              <a:t>Florida Surplus Lines Service Office</a:t>
            </a:r>
          </a:p>
        </p:txBody>
      </p:sp>
      <p:sp>
        <p:nvSpPr>
          <p:cNvPr id="9" name="TextBox 8">
            <a:extLst>
              <a:ext uri="{FF2B5EF4-FFF2-40B4-BE49-F238E27FC236}">
                <a16:creationId xmlns:a16="http://schemas.microsoft.com/office/drawing/2014/main" id="{FA932972-49D4-4542-8453-F4E36F06F13B}"/>
              </a:ext>
            </a:extLst>
          </p:cNvPr>
          <p:cNvSpPr txBox="1"/>
          <p:nvPr/>
        </p:nvSpPr>
        <p:spPr>
          <a:xfrm>
            <a:off x="9595374" y="5205594"/>
            <a:ext cx="2607509" cy="954107"/>
          </a:xfrm>
          <a:prstGeom prst="rect">
            <a:avLst/>
          </a:prstGeom>
          <a:noFill/>
        </p:spPr>
        <p:txBody>
          <a:bodyPr wrap="none" rtlCol="0">
            <a:spAutoFit/>
          </a:bodyPr>
          <a:lstStyle/>
          <a:p>
            <a:pPr algn="ctr"/>
            <a:r>
              <a:rPr lang="en-US" sz="2000" b="1" dirty="0">
                <a:latin typeface="Arial Narrow" panose="020B0606020202030204" pitchFamily="34" charset="0"/>
              </a:rPr>
              <a:t>David Walling</a:t>
            </a:r>
          </a:p>
          <a:p>
            <a:pPr algn="ctr"/>
            <a:r>
              <a:rPr lang="en-US" dirty="0">
                <a:latin typeface="Arial Narrow" panose="020B0606020202030204" pitchFamily="34" charset="0"/>
              </a:rPr>
              <a:t>Attorney</a:t>
            </a:r>
          </a:p>
          <a:p>
            <a:pPr algn="ctr"/>
            <a:r>
              <a:rPr lang="en-US" dirty="0">
                <a:latin typeface="Arial Narrow" panose="020B0606020202030204" pitchFamily="34" charset="0"/>
              </a:rPr>
              <a:t>Texas Windstorm Ins. Assoc.</a:t>
            </a:r>
          </a:p>
        </p:txBody>
      </p:sp>
      <p:sp>
        <p:nvSpPr>
          <p:cNvPr id="10" name="TextBox 9">
            <a:extLst>
              <a:ext uri="{FF2B5EF4-FFF2-40B4-BE49-F238E27FC236}">
                <a16:creationId xmlns:a16="http://schemas.microsoft.com/office/drawing/2014/main" id="{6983A530-80F9-4111-9994-89288336AD73}"/>
              </a:ext>
            </a:extLst>
          </p:cNvPr>
          <p:cNvSpPr txBox="1"/>
          <p:nvPr/>
        </p:nvSpPr>
        <p:spPr>
          <a:xfrm>
            <a:off x="7404813" y="4905141"/>
            <a:ext cx="2036071" cy="954107"/>
          </a:xfrm>
          <a:prstGeom prst="rect">
            <a:avLst/>
          </a:prstGeom>
          <a:noFill/>
        </p:spPr>
        <p:txBody>
          <a:bodyPr wrap="none" rtlCol="0">
            <a:spAutoFit/>
          </a:bodyPr>
          <a:lstStyle/>
          <a:p>
            <a:pPr algn="ctr"/>
            <a:r>
              <a:rPr lang="en-US" sz="2000" b="1" dirty="0">
                <a:latin typeface="Arial Narrow" panose="020B0606020202030204" pitchFamily="34" charset="0"/>
              </a:rPr>
              <a:t>G. Michael Sloane</a:t>
            </a:r>
          </a:p>
          <a:p>
            <a:pPr algn="ctr"/>
            <a:r>
              <a:rPr lang="en-US" dirty="0">
                <a:latin typeface="Arial Narrow" panose="020B0606020202030204" pitchFamily="34" charset="0"/>
              </a:rPr>
              <a:t>Executive VP &amp; CMO</a:t>
            </a:r>
          </a:p>
          <a:p>
            <a:pPr algn="ctr"/>
            <a:r>
              <a:rPr lang="en-US" dirty="0">
                <a:latin typeface="Arial Narrow" panose="020B0606020202030204" pitchFamily="34" charset="0"/>
              </a:rPr>
              <a:t>Wright National Flood</a:t>
            </a:r>
          </a:p>
        </p:txBody>
      </p:sp>
      <p:pic>
        <p:nvPicPr>
          <p:cNvPr id="11" name="Picture 10" descr="A person wearing a suit and tie&#10;&#10;Description generated with very high confidence">
            <a:extLst>
              <a:ext uri="{FF2B5EF4-FFF2-40B4-BE49-F238E27FC236}">
                <a16:creationId xmlns:a16="http://schemas.microsoft.com/office/drawing/2014/main" id="{064586D6-6848-4660-BBED-09415E0431B8}"/>
              </a:ext>
            </a:extLst>
          </p:cNvPr>
          <p:cNvPicPr>
            <a:picLocks noChangeAspect="1"/>
          </p:cNvPicPr>
          <p:nvPr/>
        </p:nvPicPr>
        <p:blipFill rotWithShape="1">
          <a:blip r:embed="rId3">
            <a:extLst>
              <a:ext uri="{28A0092B-C50C-407E-A947-70E740481C1C}">
                <a14:useLocalDpi xmlns:a14="http://schemas.microsoft.com/office/drawing/2010/main" val="0"/>
              </a:ext>
            </a:extLst>
          </a:blip>
          <a:srcRect l="3478" t="5140" r="4363" b="16936"/>
          <a:stretch/>
        </p:blipFill>
        <p:spPr>
          <a:xfrm>
            <a:off x="4430597" y="1328677"/>
            <a:ext cx="2215299" cy="2809689"/>
          </a:xfrm>
          <a:prstGeom prst="rect">
            <a:avLst/>
          </a:prstGeom>
        </p:spPr>
      </p:pic>
      <p:sp>
        <p:nvSpPr>
          <p:cNvPr id="3" name="Slide Number Placeholder 2">
            <a:extLst>
              <a:ext uri="{FF2B5EF4-FFF2-40B4-BE49-F238E27FC236}">
                <a16:creationId xmlns:a16="http://schemas.microsoft.com/office/drawing/2014/main" id="{65B48B5C-2583-44B0-9FB5-C73290E0D50B}"/>
              </a:ext>
            </a:extLst>
          </p:cNvPr>
          <p:cNvSpPr>
            <a:spLocks noGrp="1"/>
          </p:cNvSpPr>
          <p:nvPr>
            <p:ph type="sldNum" sz="quarter" idx="12"/>
          </p:nvPr>
        </p:nvSpPr>
        <p:spPr/>
        <p:txBody>
          <a:bodyPr/>
          <a:lstStyle/>
          <a:p>
            <a:fld id="{67702D60-FDDF-4D96-B680-518221A5EA8D}" type="slidenum">
              <a:rPr lang="en-US" smtClean="0"/>
              <a:t>7</a:t>
            </a:fld>
            <a:endParaRPr lang="en-US" dirty="0"/>
          </a:p>
        </p:txBody>
      </p:sp>
      <p:pic>
        <p:nvPicPr>
          <p:cNvPr id="5" name="Picture 4">
            <a:extLst>
              <a:ext uri="{FF2B5EF4-FFF2-40B4-BE49-F238E27FC236}">
                <a16:creationId xmlns:a16="http://schemas.microsoft.com/office/drawing/2014/main" id="{0497BDFD-C9F0-4E7C-B4F9-1E1F783C6798}"/>
              </a:ext>
            </a:extLst>
          </p:cNvPr>
          <p:cNvPicPr>
            <a:picLocks noChangeAspect="1"/>
          </p:cNvPicPr>
          <p:nvPr/>
        </p:nvPicPr>
        <p:blipFill rotWithShape="1">
          <a:blip r:embed="rId4">
            <a:extLst>
              <a:ext uri="{28A0092B-C50C-407E-A947-70E740481C1C}">
                <a14:useLocalDpi xmlns:a14="http://schemas.microsoft.com/office/drawing/2010/main" val="0"/>
              </a:ext>
            </a:extLst>
          </a:blip>
          <a:srcRect l="5505" t="2" r="5505" b="14879"/>
          <a:stretch/>
        </p:blipFill>
        <p:spPr>
          <a:xfrm>
            <a:off x="7350698" y="1876305"/>
            <a:ext cx="2144303" cy="2934568"/>
          </a:xfrm>
          <a:prstGeom prst="rect">
            <a:avLst/>
          </a:prstGeom>
        </p:spPr>
      </p:pic>
      <p:sp>
        <p:nvSpPr>
          <p:cNvPr id="4" name="Rectangle 3">
            <a:extLst>
              <a:ext uri="{FF2B5EF4-FFF2-40B4-BE49-F238E27FC236}">
                <a16:creationId xmlns:a16="http://schemas.microsoft.com/office/drawing/2014/main" id="{FE6623E3-A0CE-41CC-8B01-6E231E0700C0}"/>
              </a:ext>
            </a:extLst>
          </p:cNvPr>
          <p:cNvSpPr/>
          <p:nvPr/>
        </p:nvSpPr>
        <p:spPr>
          <a:xfrm>
            <a:off x="10133435" y="2620653"/>
            <a:ext cx="1668544" cy="24758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54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10C6-A7B5-40B0-9657-470B705A465F}"/>
              </a:ext>
            </a:extLst>
          </p:cNvPr>
          <p:cNvSpPr>
            <a:spLocks noGrp="1"/>
          </p:cNvSpPr>
          <p:nvPr>
            <p:ph type="title"/>
          </p:nvPr>
        </p:nvSpPr>
        <p:spPr>
          <a:xfrm>
            <a:off x="298043" y="613814"/>
            <a:ext cx="3348681" cy="2286000"/>
          </a:xfrm>
        </p:spPr>
        <p:txBody>
          <a:bodyPr>
            <a:normAutofit/>
          </a:bodyPr>
          <a:lstStyle/>
          <a:p>
            <a:r>
              <a:rPr lang="en-US" sz="4800" b="1" i="1" dirty="0"/>
              <a:t>Planes, Trains, and Blockchain</a:t>
            </a:r>
          </a:p>
        </p:txBody>
      </p:sp>
      <p:sp>
        <p:nvSpPr>
          <p:cNvPr id="13" name="TextBox 12">
            <a:extLst>
              <a:ext uri="{FF2B5EF4-FFF2-40B4-BE49-F238E27FC236}">
                <a16:creationId xmlns:a16="http://schemas.microsoft.com/office/drawing/2014/main" id="{1B439F9C-E3FA-46AC-B6CF-BA69F87EB2C2}"/>
              </a:ext>
            </a:extLst>
          </p:cNvPr>
          <p:cNvSpPr txBox="1"/>
          <p:nvPr/>
        </p:nvSpPr>
        <p:spPr>
          <a:xfrm>
            <a:off x="4159378" y="259871"/>
            <a:ext cx="1784591" cy="707886"/>
          </a:xfrm>
          <a:prstGeom prst="rect">
            <a:avLst/>
          </a:prstGeom>
          <a:noFill/>
        </p:spPr>
        <p:txBody>
          <a:bodyPr wrap="none" rtlCol="0">
            <a:spAutoFit/>
          </a:bodyPr>
          <a:lstStyle/>
          <a:p>
            <a:r>
              <a:rPr lang="en-US" sz="4000" b="1" dirty="0">
                <a:latin typeface="+mj-lt"/>
              </a:rPr>
              <a:t>Speaker</a:t>
            </a:r>
          </a:p>
        </p:txBody>
      </p:sp>
      <p:sp>
        <p:nvSpPr>
          <p:cNvPr id="22" name="TextBox 21">
            <a:extLst>
              <a:ext uri="{FF2B5EF4-FFF2-40B4-BE49-F238E27FC236}">
                <a16:creationId xmlns:a16="http://schemas.microsoft.com/office/drawing/2014/main" id="{7A51DF92-A180-4176-BC11-0EACF929AD3E}"/>
              </a:ext>
            </a:extLst>
          </p:cNvPr>
          <p:cNvSpPr txBox="1"/>
          <p:nvPr/>
        </p:nvSpPr>
        <p:spPr>
          <a:xfrm>
            <a:off x="6149913" y="4887976"/>
            <a:ext cx="3746596" cy="1046440"/>
          </a:xfrm>
          <a:prstGeom prst="rect">
            <a:avLst/>
          </a:prstGeom>
          <a:noFill/>
        </p:spPr>
        <p:txBody>
          <a:bodyPr wrap="square" rtlCol="0">
            <a:spAutoFit/>
          </a:bodyPr>
          <a:lstStyle/>
          <a:p>
            <a:pPr algn="ctr"/>
            <a:r>
              <a:rPr lang="en-US" sz="2400" b="1" dirty="0">
                <a:latin typeface="Arial Narrow" panose="020B0606020202030204" pitchFamily="34" charset="0"/>
              </a:rPr>
              <a:t>Tara Mitchell, AINS, AFE, PMP</a:t>
            </a:r>
          </a:p>
          <a:p>
            <a:pPr algn="ctr"/>
            <a:r>
              <a:rPr lang="en-US" sz="2400" dirty="0">
                <a:latin typeface="Arial Narrow" panose="020B0606020202030204" pitchFamily="34" charset="0"/>
              </a:rPr>
              <a:t>SLTX Vice President, ITS/CIO</a:t>
            </a:r>
          </a:p>
          <a:p>
            <a:pPr algn="ctr"/>
            <a:endParaRPr lang="en-US" sz="1400" dirty="0">
              <a:latin typeface="Arial Narrow" panose="020B0606020202030204" pitchFamily="34" charset="0"/>
            </a:endParaRPr>
          </a:p>
        </p:txBody>
      </p:sp>
      <p:pic>
        <p:nvPicPr>
          <p:cNvPr id="8" name="Picture 7">
            <a:extLst>
              <a:ext uri="{FF2B5EF4-FFF2-40B4-BE49-F238E27FC236}">
                <a16:creationId xmlns:a16="http://schemas.microsoft.com/office/drawing/2014/main" id="{7C70984A-5220-4380-A738-797F7C282A82}"/>
              </a:ext>
            </a:extLst>
          </p:cNvPr>
          <p:cNvPicPr>
            <a:picLocks noChangeAspect="1"/>
          </p:cNvPicPr>
          <p:nvPr/>
        </p:nvPicPr>
        <p:blipFill rotWithShape="1">
          <a:blip r:embed="rId2">
            <a:extLst>
              <a:ext uri="{28A0092B-C50C-407E-A947-70E740481C1C}">
                <a14:useLocalDpi xmlns:a14="http://schemas.microsoft.com/office/drawing/2010/main" val="0"/>
              </a:ext>
            </a:extLst>
          </a:blip>
          <a:srcRect r="-418" b="20544"/>
          <a:stretch/>
        </p:blipFill>
        <p:spPr>
          <a:xfrm>
            <a:off x="6957391" y="1823976"/>
            <a:ext cx="2305879" cy="2736810"/>
          </a:xfrm>
          <a:prstGeom prst="rect">
            <a:avLst/>
          </a:prstGeom>
        </p:spPr>
      </p:pic>
      <p:sp>
        <p:nvSpPr>
          <p:cNvPr id="3" name="Slide Number Placeholder 2">
            <a:extLst>
              <a:ext uri="{FF2B5EF4-FFF2-40B4-BE49-F238E27FC236}">
                <a16:creationId xmlns:a16="http://schemas.microsoft.com/office/drawing/2014/main" id="{7B726EA9-65D4-43CB-AC80-B48D28C4A397}"/>
              </a:ext>
            </a:extLst>
          </p:cNvPr>
          <p:cNvSpPr>
            <a:spLocks noGrp="1"/>
          </p:cNvSpPr>
          <p:nvPr>
            <p:ph type="sldNum" sz="quarter" idx="12"/>
          </p:nvPr>
        </p:nvSpPr>
        <p:spPr/>
        <p:txBody>
          <a:bodyPr/>
          <a:lstStyle/>
          <a:p>
            <a:fld id="{67702D60-FDDF-4D96-B680-518221A5EA8D}" type="slidenum">
              <a:rPr lang="en-US" smtClean="0"/>
              <a:t>8</a:t>
            </a:fld>
            <a:endParaRPr lang="en-US" dirty="0"/>
          </a:p>
        </p:txBody>
      </p:sp>
    </p:spTree>
    <p:extLst>
      <p:ext uri="{BB962C8B-B14F-4D97-AF65-F5344CB8AC3E}">
        <p14:creationId xmlns:p14="http://schemas.microsoft.com/office/powerpoint/2010/main" val="207707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0D51C1-C3EE-4E17-91A8-ECD0A2B5AA60}"/>
              </a:ext>
            </a:extLst>
          </p:cNvPr>
          <p:cNvSpPr/>
          <p:nvPr/>
        </p:nvSpPr>
        <p:spPr>
          <a:xfrm>
            <a:off x="663102" y="4276135"/>
            <a:ext cx="10865796" cy="4095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bg1"/>
              </a:solidFill>
              <a:latin typeface="Arial Narrow" panose="020B0606020202030204" pitchFamily="34" charset="0"/>
            </a:endParaRPr>
          </a:p>
        </p:txBody>
      </p:sp>
      <p:sp>
        <p:nvSpPr>
          <p:cNvPr id="24" name="TextBox 23">
            <a:extLst>
              <a:ext uri="{FF2B5EF4-FFF2-40B4-BE49-F238E27FC236}">
                <a16:creationId xmlns:a16="http://schemas.microsoft.com/office/drawing/2014/main" id="{BD3CBF15-1994-4962-B1FE-B18D3ACC578C}"/>
              </a:ext>
            </a:extLst>
          </p:cNvPr>
          <p:cNvSpPr txBox="1"/>
          <p:nvPr/>
        </p:nvSpPr>
        <p:spPr>
          <a:xfrm>
            <a:off x="755658" y="4296256"/>
            <a:ext cx="573106"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Past</a:t>
            </a:r>
          </a:p>
        </p:txBody>
      </p:sp>
      <p:sp>
        <p:nvSpPr>
          <p:cNvPr id="25" name="TextBox 24">
            <a:extLst>
              <a:ext uri="{FF2B5EF4-FFF2-40B4-BE49-F238E27FC236}">
                <a16:creationId xmlns:a16="http://schemas.microsoft.com/office/drawing/2014/main" id="{EAC61DEB-5683-4AF6-A035-8DF88741FD14}"/>
              </a:ext>
            </a:extLst>
          </p:cNvPr>
          <p:cNvSpPr txBox="1"/>
          <p:nvPr/>
        </p:nvSpPr>
        <p:spPr>
          <a:xfrm>
            <a:off x="10725280" y="4276135"/>
            <a:ext cx="732893"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Future</a:t>
            </a:r>
          </a:p>
        </p:txBody>
      </p:sp>
      <p:sp>
        <p:nvSpPr>
          <p:cNvPr id="26" name="TextBox 25">
            <a:extLst>
              <a:ext uri="{FF2B5EF4-FFF2-40B4-BE49-F238E27FC236}">
                <a16:creationId xmlns:a16="http://schemas.microsoft.com/office/drawing/2014/main" id="{8656B37B-92CC-428A-93F5-82EA45E11F3C}"/>
              </a:ext>
            </a:extLst>
          </p:cNvPr>
          <p:cNvSpPr txBox="1"/>
          <p:nvPr/>
        </p:nvSpPr>
        <p:spPr>
          <a:xfrm>
            <a:off x="5659765" y="4708934"/>
            <a:ext cx="768993" cy="461665"/>
          </a:xfrm>
          <a:prstGeom prst="rect">
            <a:avLst/>
          </a:prstGeom>
          <a:noFill/>
        </p:spPr>
        <p:txBody>
          <a:bodyPr wrap="none" rtlCol="0">
            <a:spAutoFit/>
          </a:bodyPr>
          <a:lstStyle/>
          <a:p>
            <a:r>
              <a:rPr lang="en-US" sz="2400" b="1" i="1" dirty="0">
                <a:latin typeface="Arial Narrow" panose="020B0606020202030204" pitchFamily="34" charset="0"/>
              </a:rPr>
              <a:t>Time</a:t>
            </a:r>
          </a:p>
        </p:txBody>
      </p:sp>
      <p:cxnSp>
        <p:nvCxnSpPr>
          <p:cNvPr id="28" name="Straight Arrow Connector 27">
            <a:extLst>
              <a:ext uri="{FF2B5EF4-FFF2-40B4-BE49-F238E27FC236}">
                <a16:creationId xmlns:a16="http://schemas.microsoft.com/office/drawing/2014/main" id="{50C922C2-5C09-47F5-AAFC-3DE914156FD0}"/>
              </a:ext>
            </a:extLst>
          </p:cNvPr>
          <p:cNvCxnSpPr>
            <a:cxnSpLocks/>
            <a:stCxn id="26" idx="3"/>
          </p:cNvCxnSpPr>
          <p:nvPr/>
        </p:nvCxnSpPr>
        <p:spPr>
          <a:xfrm>
            <a:off x="6428758" y="4939767"/>
            <a:ext cx="5100140" cy="3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DFC932-3A2B-47C1-B8E8-C2F130A0C232}"/>
              </a:ext>
            </a:extLst>
          </p:cNvPr>
          <p:cNvCxnSpPr/>
          <p:nvPr/>
        </p:nvCxnSpPr>
        <p:spPr>
          <a:xfrm>
            <a:off x="663102" y="4939767"/>
            <a:ext cx="49966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13D06556-5A9E-4B8E-9CC5-4EDBA413C4CB}"/>
              </a:ext>
            </a:extLst>
          </p:cNvPr>
          <p:cNvGrpSpPr/>
          <p:nvPr/>
        </p:nvGrpSpPr>
        <p:grpSpPr>
          <a:xfrm>
            <a:off x="665012" y="2484205"/>
            <a:ext cx="2902638" cy="1768706"/>
            <a:chOff x="716750" y="3008080"/>
            <a:chExt cx="2902638" cy="1768706"/>
          </a:xfrm>
        </p:grpSpPr>
        <p:pic>
          <p:nvPicPr>
            <p:cNvPr id="19" name="Picture 18" descr="A close up of a logo&#10;&#10;Description generated with very high confidence">
              <a:extLst>
                <a:ext uri="{FF2B5EF4-FFF2-40B4-BE49-F238E27FC236}">
                  <a16:creationId xmlns:a16="http://schemas.microsoft.com/office/drawing/2014/main" id="{93DD07BD-013C-4EEC-8CD5-7EB4270B39A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716750" y="3601118"/>
              <a:ext cx="2902638" cy="1175668"/>
            </a:xfrm>
            <a:prstGeom prst="rect">
              <a:avLst/>
            </a:prstGeom>
          </p:spPr>
        </p:pic>
        <p:sp>
          <p:nvSpPr>
            <p:cNvPr id="31" name="TextBox 30">
              <a:extLst>
                <a:ext uri="{FF2B5EF4-FFF2-40B4-BE49-F238E27FC236}">
                  <a16:creationId xmlns:a16="http://schemas.microsoft.com/office/drawing/2014/main" id="{410C3DD9-7562-4248-91C4-0E8A64A87F7F}"/>
                </a:ext>
              </a:extLst>
            </p:cNvPr>
            <p:cNvSpPr txBox="1"/>
            <p:nvPr/>
          </p:nvSpPr>
          <p:spPr>
            <a:xfrm>
              <a:off x="1290019" y="3843409"/>
              <a:ext cx="1965090"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Original Transactions</a:t>
              </a:r>
            </a:p>
          </p:txBody>
        </p:sp>
        <p:sp>
          <p:nvSpPr>
            <p:cNvPr id="36" name="TextBox 35">
              <a:extLst>
                <a:ext uri="{FF2B5EF4-FFF2-40B4-BE49-F238E27FC236}">
                  <a16:creationId xmlns:a16="http://schemas.microsoft.com/office/drawing/2014/main" id="{3C12AEDF-D627-4ACC-9872-2FA81DF68859}"/>
                </a:ext>
              </a:extLst>
            </p:cNvPr>
            <p:cNvSpPr txBox="1"/>
            <p:nvPr/>
          </p:nvSpPr>
          <p:spPr>
            <a:xfrm>
              <a:off x="1707846" y="3008080"/>
              <a:ext cx="920445" cy="523220"/>
            </a:xfrm>
            <a:prstGeom prst="rect">
              <a:avLst/>
            </a:prstGeom>
            <a:noFill/>
          </p:spPr>
          <p:txBody>
            <a:bodyPr wrap="none" rtlCol="0">
              <a:spAutoFit/>
            </a:bodyPr>
            <a:lstStyle/>
            <a:p>
              <a:r>
                <a:rPr lang="en-US" sz="2800" b="1" dirty="0">
                  <a:latin typeface="Arial Narrow" panose="020B0606020202030204" pitchFamily="34" charset="0"/>
                </a:rPr>
                <a:t>Car 1</a:t>
              </a:r>
            </a:p>
          </p:txBody>
        </p:sp>
      </p:grpSp>
      <p:grpSp>
        <p:nvGrpSpPr>
          <p:cNvPr id="42" name="Group 41">
            <a:extLst>
              <a:ext uri="{FF2B5EF4-FFF2-40B4-BE49-F238E27FC236}">
                <a16:creationId xmlns:a16="http://schemas.microsoft.com/office/drawing/2014/main" id="{D9247F70-6995-493F-884C-E6F36878F19B}"/>
              </a:ext>
            </a:extLst>
          </p:cNvPr>
          <p:cNvGrpSpPr/>
          <p:nvPr/>
        </p:nvGrpSpPr>
        <p:grpSpPr>
          <a:xfrm>
            <a:off x="3584252" y="2484205"/>
            <a:ext cx="2693648" cy="1791930"/>
            <a:chOff x="3635990" y="3008080"/>
            <a:chExt cx="2693648" cy="1791930"/>
          </a:xfrm>
        </p:grpSpPr>
        <p:pic>
          <p:nvPicPr>
            <p:cNvPr id="23" name="Picture 22" descr="A close up of a logo&#10;&#10;Description generated with very high confidence">
              <a:extLst>
                <a:ext uri="{FF2B5EF4-FFF2-40B4-BE49-F238E27FC236}">
                  <a16:creationId xmlns:a16="http://schemas.microsoft.com/office/drawing/2014/main" id="{E8799E42-DEC0-4C9B-B0C7-C2CB3CAC3AC0}"/>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35990" y="3601118"/>
              <a:ext cx="2693648" cy="1198892"/>
            </a:xfrm>
            <a:prstGeom prst="rect">
              <a:avLst/>
            </a:prstGeom>
          </p:spPr>
        </p:pic>
        <p:sp>
          <p:nvSpPr>
            <p:cNvPr id="33" name="TextBox 32">
              <a:extLst>
                <a:ext uri="{FF2B5EF4-FFF2-40B4-BE49-F238E27FC236}">
                  <a16:creationId xmlns:a16="http://schemas.microsoft.com/office/drawing/2014/main" id="{130884D5-E258-427A-92E5-F65C6D17A6F4}"/>
                </a:ext>
              </a:extLst>
            </p:cNvPr>
            <p:cNvSpPr txBox="1"/>
            <p:nvPr/>
          </p:nvSpPr>
          <p:spPr>
            <a:xfrm>
              <a:off x="3909699" y="3843409"/>
              <a:ext cx="2146229"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Additional Transactions</a:t>
              </a:r>
            </a:p>
          </p:txBody>
        </p:sp>
        <p:sp>
          <p:nvSpPr>
            <p:cNvPr id="37" name="TextBox 36">
              <a:extLst>
                <a:ext uri="{FF2B5EF4-FFF2-40B4-BE49-F238E27FC236}">
                  <a16:creationId xmlns:a16="http://schemas.microsoft.com/office/drawing/2014/main" id="{FF866E28-6E65-40C4-99F6-5CF5C689327C}"/>
                </a:ext>
              </a:extLst>
            </p:cNvPr>
            <p:cNvSpPr txBox="1"/>
            <p:nvPr/>
          </p:nvSpPr>
          <p:spPr>
            <a:xfrm>
              <a:off x="4522590" y="3008080"/>
              <a:ext cx="920445" cy="523220"/>
            </a:xfrm>
            <a:prstGeom prst="rect">
              <a:avLst/>
            </a:prstGeom>
            <a:noFill/>
          </p:spPr>
          <p:txBody>
            <a:bodyPr wrap="none" rtlCol="0">
              <a:spAutoFit/>
            </a:bodyPr>
            <a:lstStyle/>
            <a:p>
              <a:r>
                <a:rPr lang="en-US" sz="2800" b="1" dirty="0">
                  <a:latin typeface="Arial Narrow" panose="020B0606020202030204" pitchFamily="34" charset="0"/>
                </a:rPr>
                <a:t>Car 2</a:t>
              </a:r>
            </a:p>
          </p:txBody>
        </p:sp>
      </p:grpSp>
      <p:grpSp>
        <p:nvGrpSpPr>
          <p:cNvPr id="43" name="Group 42">
            <a:extLst>
              <a:ext uri="{FF2B5EF4-FFF2-40B4-BE49-F238E27FC236}">
                <a16:creationId xmlns:a16="http://schemas.microsoft.com/office/drawing/2014/main" id="{729C3881-BD9E-4620-BCF9-13658A16B8C8}"/>
              </a:ext>
            </a:extLst>
          </p:cNvPr>
          <p:cNvGrpSpPr/>
          <p:nvPr/>
        </p:nvGrpSpPr>
        <p:grpSpPr>
          <a:xfrm>
            <a:off x="6294502" y="2484205"/>
            <a:ext cx="2693648" cy="1791930"/>
            <a:chOff x="6346240" y="3008080"/>
            <a:chExt cx="2693648" cy="1791930"/>
          </a:xfrm>
        </p:grpSpPr>
        <p:pic>
          <p:nvPicPr>
            <p:cNvPr id="22" name="Picture 21" descr="A close up of a logo&#10;&#10;Description generated with very high confidence">
              <a:extLst>
                <a:ext uri="{FF2B5EF4-FFF2-40B4-BE49-F238E27FC236}">
                  <a16:creationId xmlns:a16="http://schemas.microsoft.com/office/drawing/2014/main" id="{4EA3E29B-458B-421A-B017-3DB55A67EBF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46240" y="3612730"/>
              <a:ext cx="2693648" cy="1187280"/>
            </a:xfrm>
            <a:prstGeom prst="rect">
              <a:avLst/>
            </a:prstGeom>
          </p:spPr>
        </p:pic>
        <p:sp>
          <p:nvSpPr>
            <p:cNvPr id="34" name="TextBox 33">
              <a:extLst>
                <a:ext uri="{FF2B5EF4-FFF2-40B4-BE49-F238E27FC236}">
                  <a16:creationId xmlns:a16="http://schemas.microsoft.com/office/drawing/2014/main" id="{3AF28628-A566-44FB-9F0F-F198EF34E6DC}"/>
                </a:ext>
              </a:extLst>
            </p:cNvPr>
            <p:cNvSpPr txBox="1"/>
            <p:nvPr/>
          </p:nvSpPr>
          <p:spPr>
            <a:xfrm>
              <a:off x="6603347" y="3843409"/>
              <a:ext cx="2146229"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Additional Transactions</a:t>
              </a:r>
            </a:p>
          </p:txBody>
        </p:sp>
        <p:sp>
          <p:nvSpPr>
            <p:cNvPr id="38" name="TextBox 37">
              <a:extLst>
                <a:ext uri="{FF2B5EF4-FFF2-40B4-BE49-F238E27FC236}">
                  <a16:creationId xmlns:a16="http://schemas.microsoft.com/office/drawing/2014/main" id="{D811CA45-86C1-4926-AF98-46310DB749BB}"/>
                </a:ext>
              </a:extLst>
            </p:cNvPr>
            <p:cNvSpPr txBox="1"/>
            <p:nvPr/>
          </p:nvSpPr>
          <p:spPr>
            <a:xfrm>
              <a:off x="7232841" y="3008080"/>
              <a:ext cx="920445" cy="523220"/>
            </a:xfrm>
            <a:prstGeom prst="rect">
              <a:avLst/>
            </a:prstGeom>
            <a:noFill/>
          </p:spPr>
          <p:txBody>
            <a:bodyPr wrap="none" rtlCol="0">
              <a:spAutoFit/>
            </a:bodyPr>
            <a:lstStyle/>
            <a:p>
              <a:r>
                <a:rPr lang="en-US" sz="2800" b="1" dirty="0">
                  <a:latin typeface="Arial Narrow" panose="020B0606020202030204" pitchFamily="34" charset="0"/>
                </a:rPr>
                <a:t>Car 3</a:t>
              </a:r>
            </a:p>
          </p:txBody>
        </p:sp>
      </p:grpSp>
      <p:grpSp>
        <p:nvGrpSpPr>
          <p:cNvPr id="44" name="Group 43">
            <a:extLst>
              <a:ext uri="{FF2B5EF4-FFF2-40B4-BE49-F238E27FC236}">
                <a16:creationId xmlns:a16="http://schemas.microsoft.com/office/drawing/2014/main" id="{A969E257-2BA2-499B-9120-DC2A9533D5BE}"/>
              </a:ext>
            </a:extLst>
          </p:cNvPr>
          <p:cNvGrpSpPr/>
          <p:nvPr/>
        </p:nvGrpSpPr>
        <p:grpSpPr>
          <a:xfrm>
            <a:off x="9004752" y="2471991"/>
            <a:ext cx="2693648" cy="1780920"/>
            <a:chOff x="9056490" y="2995866"/>
            <a:chExt cx="2693648" cy="1780920"/>
          </a:xfrm>
        </p:grpSpPr>
        <p:pic>
          <p:nvPicPr>
            <p:cNvPr id="21" name="Picture 20" descr="A close up of a logo&#10;&#10;Description generated with very high confidence">
              <a:extLst>
                <a:ext uri="{FF2B5EF4-FFF2-40B4-BE49-F238E27FC236}">
                  <a16:creationId xmlns:a16="http://schemas.microsoft.com/office/drawing/2014/main" id="{994864B1-DB15-4C83-ADF2-0B8A77F7EBE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56490" y="3589506"/>
              <a:ext cx="2693648" cy="1187280"/>
            </a:xfrm>
            <a:prstGeom prst="rect">
              <a:avLst/>
            </a:prstGeom>
          </p:spPr>
        </p:pic>
        <p:sp>
          <p:nvSpPr>
            <p:cNvPr id="35" name="TextBox 34">
              <a:extLst>
                <a:ext uri="{FF2B5EF4-FFF2-40B4-BE49-F238E27FC236}">
                  <a16:creationId xmlns:a16="http://schemas.microsoft.com/office/drawing/2014/main" id="{7FD644B4-413F-4483-9F60-ED0378E22C51}"/>
                </a:ext>
              </a:extLst>
            </p:cNvPr>
            <p:cNvSpPr txBox="1"/>
            <p:nvPr/>
          </p:nvSpPr>
          <p:spPr>
            <a:xfrm>
              <a:off x="9313597" y="3813814"/>
              <a:ext cx="2146229" cy="369332"/>
            </a:xfrm>
            <a:prstGeom prst="rect">
              <a:avLst/>
            </a:prstGeom>
            <a:noFill/>
          </p:spPr>
          <p:txBody>
            <a:bodyPr wrap="none" rtlCol="0">
              <a:spAutoFit/>
            </a:bodyPr>
            <a:lstStyle/>
            <a:p>
              <a:r>
                <a:rPr lang="en-US" dirty="0">
                  <a:solidFill>
                    <a:schemeClr val="bg1"/>
                  </a:solidFill>
                  <a:latin typeface="Arial Narrow" panose="020B0606020202030204" pitchFamily="34" charset="0"/>
                </a:rPr>
                <a:t>Additional Transactions</a:t>
              </a:r>
            </a:p>
          </p:txBody>
        </p:sp>
        <p:sp>
          <p:nvSpPr>
            <p:cNvPr id="40" name="TextBox 39">
              <a:extLst>
                <a:ext uri="{FF2B5EF4-FFF2-40B4-BE49-F238E27FC236}">
                  <a16:creationId xmlns:a16="http://schemas.microsoft.com/office/drawing/2014/main" id="{566D3633-D15F-4034-8A7D-FC14AACD937F}"/>
                </a:ext>
              </a:extLst>
            </p:cNvPr>
            <p:cNvSpPr txBox="1"/>
            <p:nvPr/>
          </p:nvSpPr>
          <p:spPr>
            <a:xfrm>
              <a:off x="9943092" y="2995866"/>
              <a:ext cx="920445" cy="523220"/>
            </a:xfrm>
            <a:prstGeom prst="rect">
              <a:avLst/>
            </a:prstGeom>
            <a:noFill/>
          </p:spPr>
          <p:txBody>
            <a:bodyPr wrap="none" rtlCol="0">
              <a:spAutoFit/>
            </a:bodyPr>
            <a:lstStyle/>
            <a:p>
              <a:r>
                <a:rPr lang="en-US" sz="2800" b="1" dirty="0">
                  <a:latin typeface="Arial Narrow" panose="020B0606020202030204" pitchFamily="34" charset="0"/>
                </a:rPr>
                <a:t>Car 4</a:t>
              </a:r>
            </a:p>
          </p:txBody>
        </p:sp>
      </p:grpSp>
      <p:sp>
        <p:nvSpPr>
          <p:cNvPr id="45" name="TextBox 44">
            <a:extLst>
              <a:ext uri="{FF2B5EF4-FFF2-40B4-BE49-F238E27FC236}">
                <a16:creationId xmlns:a16="http://schemas.microsoft.com/office/drawing/2014/main" id="{DD7D914C-BC6F-4737-AC92-DBA8860C0D4C}"/>
              </a:ext>
            </a:extLst>
          </p:cNvPr>
          <p:cNvSpPr txBox="1"/>
          <p:nvPr/>
        </p:nvSpPr>
        <p:spPr>
          <a:xfrm>
            <a:off x="617109" y="399913"/>
            <a:ext cx="9460542" cy="646331"/>
          </a:xfrm>
          <a:prstGeom prst="rect">
            <a:avLst/>
          </a:prstGeom>
          <a:noFill/>
        </p:spPr>
        <p:txBody>
          <a:bodyPr wrap="square" rtlCol="0">
            <a:spAutoFit/>
          </a:bodyPr>
          <a:lstStyle/>
          <a:p>
            <a:r>
              <a:rPr lang="en-US" sz="3600" b="1" dirty="0">
                <a:latin typeface="Arial Narrow" panose="020B0606020202030204" pitchFamily="34" charset="0"/>
              </a:rPr>
              <a:t>Understanding Blockchain</a:t>
            </a:r>
            <a:endParaRPr lang="en-US" sz="2800" dirty="0">
              <a:latin typeface="Arial Narrow" panose="020B0606020202030204" pitchFamily="34" charset="0"/>
            </a:endParaRPr>
          </a:p>
        </p:txBody>
      </p:sp>
      <p:sp>
        <p:nvSpPr>
          <p:cNvPr id="46" name="TextBox 45">
            <a:extLst>
              <a:ext uri="{FF2B5EF4-FFF2-40B4-BE49-F238E27FC236}">
                <a16:creationId xmlns:a16="http://schemas.microsoft.com/office/drawing/2014/main" id="{50908F05-E651-4D16-8720-39DD384D18D8}"/>
              </a:ext>
            </a:extLst>
          </p:cNvPr>
          <p:cNvSpPr txBox="1"/>
          <p:nvPr/>
        </p:nvSpPr>
        <p:spPr>
          <a:xfrm>
            <a:off x="3161433" y="2769466"/>
            <a:ext cx="763351" cy="307777"/>
          </a:xfrm>
          <a:prstGeom prst="rect">
            <a:avLst/>
          </a:prstGeom>
          <a:noFill/>
        </p:spPr>
        <p:txBody>
          <a:bodyPr wrap="none" rtlCol="0">
            <a:spAutoFit/>
          </a:bodyPr>
          <a:lstStyle/>
          <a:p>
            <a:r>
              <a:rPr lang="en-US" sz="1400" dirty="0">
                <a:latin typeface="Arial Narrow" panose="020B0606020202030204" pitchFamily="34" charset="0"/>
              </a:rPr>
              <a:t>Coupling</a:t>
            </a:r>
          </a:p>
        </p:txBody>
      </p:sp>
      <p:cxnSp>
        <p:nvCxnSpPr>
          <p:cNvPr id="48" name="Straight Arrow Connector 47">
            <a:extLst>
              <a:ext uri="{FF2B5EF4-FFF2-40B4-BE49-F238E27FC236}">
                <a16:creationId xmlns:a16="http://schemas.microsoft.com/office/drawing/2014/main" id="{18108CA2-7B6A-4F21-8876-97134B60E2F5}"/>
              </a:ext>
            </a:extLst>
          </p:cNvPr>
          <p:cNvCxnSpPr/>
          <p:nvPr/>
        </p:nvCxnSpPr>
        <p:spPr>
          <a:xfrm>
            <a:off x="3510678" y="3107753"/>
            <a:ext cx="0" cy="73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DA157B9D-058B-467E-9F02-52163DA01E5A}"/>
              </a:ext>
            </a:extLst>
          </p:cNvPr>
          <p:cNvSpPr txBox="1"/>
          <p:nvPr/>
        </p:nvSpPr>
        <p:spPr>
          <a:xfrm>
            <a:off x="3247701" y="3996033"/>
            <a:ext cx="527709" cy="307777"/>
          </a:xfrm>
          <a:prstGeom prst="rect">
            <a:avLst/>
          </a:prstGeom>
          <a:noFill/>
        </p:spPr>
        <p:txBody>
          <a:bodyPr wrap="none" rtlCol="0">
            <a:spAutoFit/>
          </a:bodyPr>
          <a:lstStyle/>
          <a:p>
            <a:r>
              <a:rPr lang="en-US" sz="1400" dirty="0">
                <a:latin typeface="Arial Narrow" panose="020B0606020202030204" pitchFamily="34" charset="0"/>
              </a:rPr>
              <a:t>Hash</a:t>
            </a:r>
          </a:p>
        </p:txBody>
      </p:sp>
      <p:sp>
        <p:nvSpPr>
          <p:cNvPr id="52" name="TextBox 51">
            <a:extLst>
              <a:ext uri="{FF2B5EF4-FFF2-40B4-BE49-F238E27FC236}">
                <a16:creationId xmlns:a16="http://schemas.microsoft.com/office/drawing/2014/main" id="{0E1B3E47-5AF3-4039-B29B-330CF718D0A1}"/>
              </a:ext>
            </a:extLst>
          </p:cNvPr>
          <p:cNvSpPr txBox="1"/>
          <p:nvPr/>
        </p:nvSpPr>
        <p:spPr>
          <a:xfrm>
            <a:off x="5884805" y="2799976"/>
            <a:ext cx="763351" cy="307777"/>
          </a:xfrm>
          <a:prstGeom prst="rect">
            <a:avLst/>
          </a:prstGeom>
          <a:noFill/>
        </p:spPr>
        <p:txBody>
          <a:bodyPr wrap="none" rtlCol="0">
            <a:spAutoFit/>
          </a:bodyPr>
          <a:lstStyle/>
          <a:p>
            <a:r>
              <a:rPr lang="en-US" sz="1400" dirty="0">
                <a:latin typeface="Arial Narrow" panose="020B0606020202030204" pitchFamily="34" charset="0"/>
              </a:rPr>
              <a:t>Coupling</a:t>
            </a:r>
          </a:p>
        </p:txBody>
      </p:sp>
      <p:cxnSp>
        <p:nvCxnSpPr>
          <p:cNvPr id="53" name="Straight Arrow Connector 52">
            <a:extLst>
              <a:ext uri="{FF2B5EF4-FFF2-40B4-BE49-F238E27FC236}">
                <a16:creationId xmlns:a16="http://schemas.microsoft.com/office/drawing/2014/main" id="{F7A6264F-170F-4F52-A6FE-48233AB74D6D}"/>
              </a:ext>
            </a:extLst>
          </p:cNvPr>
          <p:cNvCxnSpPr/>
          <p:nvPr/>
        </p:nvCxnSpPr>
        <p:spPr>
          <a:xfrm>
            <a:off x="6243575" y="3138263"/>
            <a:ext cx="0" cy="73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D727504-8F21-48A9-BC75-F13011D4E6F0}"/>
              </a:ext>
            </a:extLst>
          </p:cNvPr>
          <p:cNvSpPr txBox="1"/>
          <p:nvPr/>
        </p:nvSpPr>
        <p:spPr>
          <a:xfrm>
            <a:off x="5971073" y="4026543"/>
            <a:ext cx="527709" cy="307777"/>
          </a:xfrm>
          <a:prstGeom prst="rect">
            <a:avLst/>
          </a:prstGeom>
          <a:noFill/>
        </p:spPr>
        <p:txBody>
          <a:bodyPr wrap="none" rtlCol="0">
            <a:spAutoFit/>
          </a:bodyPr>
          <a:lstStyle/>
          <a:p>
            <a:r>
              <a:rPr lang="en-US" sz="1400" dirty="0">
                <a:latin typeface="Arial Narrow" panose="020B0606020202030204" pitchFamily="34" charset="0"/>
              </a:rPr>
              <a:t>Hash</a:t>
            </a:r>
          </a:p>
        </p:txBody>
      </p:sp>
      <p:sp>
        <p:nvSpPr>
          <p:cNvPr id="55" name="TextBox 54">
            <a:extLst>
              <a:ext uri="{FF2B5EF4-FFF2-40B4-BE49-F238E27FC236}">
                <a16:creationId xmlns:a16="http://schemas.microsoft.com/office/drawing/2014/main" id="{A340CD53-5508-48ED-9A89-109BD4B0ACFC}"/>
              </a:ext>
            </a:extLst>
          </p:cNvPr>
          <p:cNvSpPr txBox="1"/>
          <p:nvPr/>
        </p:nvSpPr>
        <p:spPr>
          <a:xfrm>
            <a:off x="8608513" y="2800573"/>
            <a:ext cx="763351" cy="307777"/>
          </a:xfrm>
          <a:prstGeom prst="rect">
            <a:avLst/>
          </a:prstGeom>
          <a:noFill/>
        </p:spPr>
        <p:txBody>
          <a:bodyPr wrap="none" rtlCol="0">
            <a:spAutoFit/>
          </a:bodyPr>
          <a:lstStyle/>
          <a:p>
            <a:r>
              <a:rPr lang="en-US" sz="1400" dirty="0">
                <a:latin typeface="Arial Narrow" panose="020B0606020202030204" pitchFamily="34" charset="0"/>
              </a:rPr>
              <a:t>Coupling</a:t>
            </a:r>
          </a:p>
        </p:txBody>
      </p:sp>
      <p:cxnSp>
        <p:nvCxnSpPr>
          <p:cNvPr id="56" name="Straight Arrow Connector 55">
            <a:extLst>
              <a:ext uri="{FF2B5EF4-FFF2-40B4-BE49-F238E27FC236}">
                <a16:creationId xmlns:a16="http://schemas.microsoft.com/office/drawing/2014/main" id="{79FAB5E5-74A3-4277-ADD5-FC8798D3F0EC}"/>
              </a:ext>
            </a:extLst>
          </p:cNvPr>
          <p:cNvCxnSpPr/>
          <p:nvPr/>
        </p:nvCxnSpPr>
        <p:spPr>
          <a:xfrm>
            <a:off x="8957758" y="3138860"/>
            <a:ext cx="0" cy="739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2254D68-6406-4C2D-9A02-EA091399C65D}"/>
              </a:ext>
            </a:extLst>
          </p:cNvPr>
          <p:cNvSpPr txBox="1"/>
          <p:nvPr/>
        </p:nvSpPr>
        <p:spPr>
          <a:xfrm>
            <a:off x="8694781" y="4027140"/>
            <a:ext cx="527709" cy="307777"/>
          </a:xfrm>
          <a:prstGeom prst="rect">
            <a:avLst/>
          </a:prstGeom>
          <a:noFill/>
        </p:spPr>
        <p:txBody>
          <a:bodyPr wrap="none" rtlCol="0">
            <a:spAutoFit/>
          </a:bodyPr>
          <a:lstStyle/>
          <a:p>
            <a:r>
              <a:rPr lang="en-US" sz="1400" dirty="0">
                <a:latin typeface="Arial Narrow" panose="020B0606020202030204" pitchFamily="34" charset="0"/>
              </a:rPr>
              <a:t>Hash</a:t>
            </a:r>
          </a:p>
        </p:txBody>
      </p:sp>
      <p:sp>
        <p:nvSpPr>
          <p:cNvPr id="2" name="Slide Number Placeholder 1">
            <a:extLst>
              <a:ext uri="{FF2B5EF4-FFF2-40B4-BE49-F238E27FC236}">
                <a16:creationId xmlns:a16="http://schemas.microsoft.com/office/drawing/2014/main" id="{81AB13FE-0BAD-4C8F-8F7A-939796102DC2}"/>
              </a:ext>
            </a:extLst>
          </p:cNvPr>
          <p:cNvSpPr>
            <a:spLocks noGrp="1"/>
          </p:cNvSpPr>
          <p:nvPr>
            <p:ph type="sldNum" sz="quarter" idx="12"/>
          </p:nvPr>
        </p:nvSpPr>
        <p:spPr/>
        <p:txBody>
          <a:bodyPr/>
          <a:lstStyle/>
          <a:p>
            <a:fld id="{67702D60-FDDF-4D96-B680-518221A5EA8D}" type="slidenum">
              <a:rPr lang="en-US" smtClean="0"/>
              <a:t>9</a:t>
            </a:fld>
            <a:endParaRPr lang="en-US" dirty="0"/>
          </a:p>
        </p:txBody>
      </p:sp>
    </p:spTree>
    <p:extLst>
      <p:ext uri="{BB962C8B-B14F-4D97-AF65-F5344CB8AC3E}">
        <p14:creationId xmlns:p14="http://schemas.microsoft.com/office/powerpoint/2010/main" val="43882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1750" fill="hold"/>
                                        <p:tgtEl>
                                          <p:spTgt spid="41"/>
                                        </p:tgtEl>
                                        <p:attrNameLst>
                                          <p:attrName>ppt_x</p:attrName>
                                        </p:attrNameLst>
                                      </p:cBhvr>
                                      <p:tavLst>
                                        <p:tav tm="0">
                                          <p:val>
                                            <p:strVal val="1+#ppt_w/2"/>
                                          </p:val>
                                        </p:tav>
                                        <p:tav tm="100000">
                                          <p:val>
                                            <p:strVal val="#ppt_x"/>
                                          </p:val>
                                        </p:tav>
                                      </p:tavLst>
                                    </p:anim>
                                    <p:anim calcmode="lin" valueType="num">
                                      <p:cBhvr additive="base">
                                        <p:cTn id="18" dur="175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5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1000" fill="hold"/>
                                        <p:tgtEl>
                                          <p:spTgt spid="46"/>
                                        </p:tgtEl>
                                        <p:attrNameLst>
                                          <p:attrName>ppt_x</p:attrName>
                                        </p:attrNameLst>
                                      </p:cBhvr>
                                      <p:tavLst>
                                        <p:tav tm="0">
                                          <p:val>
                                            <p:strVal val="1+#ppt_w/2"/>
                                          </p:val>
                                        </p:tav>
                                        <p:tav tm="100000">
                                          <p:val>
                                            <p:strVal val="#ppt_x"/>
                                          </p:val>
                                        </p:tav>
                                      </p:tavLst>
                                    </p:anim>
                                    <p:anim calcmode="lin" valueType="num">
                                      <p:cBhvr additive="base">
                                        <p:cTn id="22" dur="1000" fill="hold"/>
                                        <p:tgtEl>
                                          <p:spTgt spid="4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1000" fill="hold"/>
                                        <p:tgtEl>
                                          <p:spTgt spid="48"/>
                                        </p:tgtEl>
                                        <p:attrNameLst>
                                          <p:attrName>ppt_x</p:attrName>
                                        </p:attrNameLst>
                                      </p:cBhvr>
                                      <p:tavLst>
                                        <p:tav tm="0">
                                          <p:val>
                                            <p:strVal val="1+#ppt_w/2"/>
                                          </p:val>
                                        </p:tav>
                                        <p:tav tm="100000">
                                          <p:val>
                                            <p:strVal val="#ppt_x"/>
                                          </p:val>
                                        </p:tav>
                                      </p:tavLst>
                                    </p:anim>
                                    <p:anim calcmode="lin" valueType="num">
                                      <p:cBhvr additive="base">
                                        <p:cTn id="26" dur="1000" fill="hold"/>
                                        <p:tgtEl>
                                          <p:spTgt spid="4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75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1000" fill="hold"/>
                                        <p:tgtEl>
                                          <p:spTgt spid="49"/>
                                        </p:tgtEl>
                                        <p:attrNameLst>
                                          <p:attrName>ppt_x</p:attrName>
                                        </p:attrNameLst>
                                      </p:cBhvr>
                                      <p:tavLst>
                                        <p:tav tm="0">
                                          <p:val>
                                            <p:strVal val="1+#ppt_w/2"/>
                                          </p:val>
                                        </p:tav>
                                        <p:tav tm="100000">
                                          <p:val>
                                            <p:strVal val="#ppt_x"/>
                                          </p:val>
                                        </p:tav>
                                      </p:tavLst>
                                    </p:anim>
                                    <p:anim calcmode="lin" valueType="num">
                                      <p:cBhvr additive="base">
                                        <p:cTn id="30" dur="1000" fill="hold"/>
                                        <p:tgtEl>
                                          <p:spTgt spid="49"/>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2"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1750" fill="hold"/>
                                        <p:tgtEl>
                                          <p:spTgt spid="42"/>
                                        </p:tgtEl>
                                        <p:attrNameLst>
                                          <p:attrName>ppt_x</p:attrName>
                                        </p:attrNameLst>
                                      </p:cBhvr>
                                      <p:tavLst>
                                        <p:tav tm="0">
                                          <p:val>
                                            <p:strVal val="1+#ppt_w/2"/>
                                          </p:val>
                                        </p:tav>
                                        <p:tav tm="100000">
                                          <p:val>
                                            <p:strVal val="#ppt_x"/>
                                          </p:val>
                                        </p:tav>
                                      </p:tavLst>
                                    </p:anim>
                                    <p:anim calcmode="lin" valueType="num">
                                      <p:cBhvr additive="base">
                                        <p:cTn id="35" dur="175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75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1000" fill="hold"/>
                                        <p:tgtEl>
                                          <p:spTgt spid="52"/>
                                        </p:tgtEl>
                                        <p:attrNameLst>
                                          <p:attrName>ppt_x</p:attrName>
                                        </p:attrNameLst>
                                      </p:cBhvr>
                                      <p:tavLst>
                                        <p:tav tm="0">
                                          <p:val>
                                            <p:strVal val="1+#ppt_w/2"/>
                                          </p:val>
                                        </p:tav>
                                        <p:tav tm="100000">
                                          <p:val>
                                            <p:strVal val="#ppt_x"/>
                                          </p:val>
                                        </p:tav>
                                      </p:tavLst>
                                    </p:anim>
                                    <p:anim calcmode="lin" valueType="num">
                                      <p:cBhvr additive="base">
                                        <p:cTn id="39" dur="1000" fill="hold"/>
                                        <p:tgtEl>
                                          <p:spTgt spid="5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1000" fill="hold"/>
                                        <p:tgtEl>
                                          <p:spTgt spid="53"/>
                                        </p:tgtEl>
                                        <p:attrNameLst>
                                          <p:attrName>ppt_x</p:attrName>
                                        </p:attrNameLst>
                                      </p:cBhvr>
                                      <p:tavLst>
                                        <p:tav tm="0">
                                          <p:val>
                                            <p:strVal val="1+#ppt_w/2"/>
                                          </p:val>
                                        </p:tav>
                                        <p:tav tm="100000">
                                          <p:val>
                                            <p:strVal val="#ppt_x"/>
                                          </p:val>
                                        </p:tav>
                                      </p:tavLst>
                                    </p:anim>
                                    <p:anim calcmode="lin" valueType="num">
                                      <p:cBhvr additive="base">
                                        <p:cTn id="43" dur="1000" fill="hold"/>
                                        <p:tgtEl>
                                          <p:spTgt spid="5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75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1000" fill="hold"/>
                                        <p:tgtEl>
                                          <p:spTgt spid="54"/>
                                        </p:tgtEl>
                                        <p:attrNameLst>
                                          <p:attrName>ppt_x</p:attrName>
                                        </p:attrNameLst>
                                      </p:cBhvr>
                                      <p:tavLst>
                                        <p:tav tm="0">
                                          <p:val>
                                            <p:strVal val="1+#ppt_w/2"/>
                                          </p:val>
                                        </p:tav>
                                        <p:tav tm="100000">
                                          <p:val>
                                            <p:strVal val="#ppt_x"/>
                                          </p:val>
                                        </p:tav>
                                      </p:tavLst>
                                    </p:anim>
                                    <p:anim calcmode="lin" valueType="num">
                                      <p:cBhvr additive="base">
                                        <p:cTn id="47" dur="1000" fill="hold"/>
                                        <p:tgtEl>
                                          <p:spTgt spid="54"/>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1750" fill="hold"/>
                                        <p:tgtEl>
                                          <p:spTgt spid="43"/>
                                        </p:tgtEl>
                                        <p:attrNameLst>
                                          <p:attrName>ppt_x</p:attrName>
                                        </p:attrNameLst>
                                      </p:cBhvr>
                                      <p:tavLst>
                                        <p:tav tm="0">
                                          <p:val>
                                            <p:strVal val="1+#ppt_w/2"/>
                                          </p:val>
                                        </p:tav>
                                        <p:tav tm="100000">
                                          <p:val>
                                            <p:strVal val="#ppt_x"/>
                                          </p:val>
                                        </p:tav>
                                      </p:tavLst>
                                    </p:anim>
                                    <p:anim calcmode="lin" valueType="num">
                                      <p:cBhvr additive="base">
                                        <p:cTn id="52" dur="175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75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1000" fill="hold"/>
                                        <p:tgtEl>
                                          <p:spTgt spid="55"/>
                                        </p:tgtEl>
                                        <p:attrNameLst>
                                          <p:attrName>ppt_x</p:attrName>
                                        </p:attrNameLst>
                                      </p:cBhvr>
                                      <p:tavLst>
                                        <p:tav tm="0">
                                          <p:val>
                                            <p:strVal val="1+#ppt_w/2"/>
                                          </p:val>
                                        </p:tav>
                                        <p:tav tm="100000">
                                          <p:val>
                                            <p:strVal val="#ppt_x"/>
                                          </p:val>
                                        </p:tav>
                                      </p:tavLst>
                                    </p:anim>
                                    <p:anim calcmode="lin" valueType="num">
                                      <p:cBhvr additive="base">
                                        <p:cTn id="56" dur="1000" fill="hold"/>
                                        <p:tgtEl>
                                          <p:spTgt spid="55"/>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75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1+#ppt_w/2"/>
                                          </p:val>
                                        </p:tav>
                                        <p:tav tm="100000">
                                          <p:val>
                                            <p:strVal val="#ppt_x"/>
                                          </p:val>
                                        </p:tav>
                                      </p:tavLst>
                                    </p:anim>
                                    <p:anim calcmode="lin" valueType="num">
                                      <p:cBhvr additive="base">
                                        <p:cTn id="60" dur="1000" fill="hold"/>
                                        <p:tgtEl>
                                          <p:spTgt spid="5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75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1000" fill="hold"/>
                                        <p:tgtEl>
                                          <p:spTgt spid="57"/>
                                        </p:tgtEl>
                                        <p:attrNameLst>
                                          <p:attrName>ppt_x</p:attrName>
                                        </p:attrNameLst>
                                      </p:cBhvr>
                                      <p:tavLst>
                                        <p:tav tm="0">
                                          <p:val>
                                            <p:strVal val="1+#ppt_w/2"/>
                                          </p:val>
                                        </p:tav>
                                        <p:tav tm="100000">
                                          <p:val>
                                            <p:strVal val="#ppt_x"/>
                                          </p:val>
                                        </p:tav>
                                      </p:tavLst>
                                    </p:anim>
                                    <p:anim calcmode="lin" valueType="num">
                                      <p:cBhvr additive="base">
                                        <p:cTn id="64" dur="1000" fill="hold"/>
                                        <p:tgtEl>
                                          <p:spTgt spid="57"/>
                                        </p:tgtEl>
                                        <p:attrNameLst>
                                          <p:attrName>ppt_y</p:attrName>
                                        </p:attrNameLst>
                                      </p:cBhvr>
                                      <p:tavLst>
                                        <p:tav tm="0">
                                          <p:val>
                                            <p:strVal val="#ppt_y"/>
                                          </p:val>
                                        </p:tav>
                                        <p:tav tm="100000">
                                          <p:val>
                                            <p:strVal val="#ppt_y"/>
                                          </p:val>
                                        </p:tav>
                                      </p:tavLst>
                                    </p:anim>
                                  </p:childTnLst>
                                </p:cTn>
                              </p:par>
                            </p:childTnLst>
                          </p:cTn>
                        </p:par>
                        <p:par>
                          <p:cTn id="65" fill="hold">
                            <p:stCondLst>
                              <p:cond delay="5750"/>
                            </p:stCondLst>
                            <p:childTnLst>
                              <p:par>
                                <p:cTn id="66" presetID="2" presetClass="entr" presetSubtype="2"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1750" fill="hold"/>
                                        <p:tgtEl>
                                          <p:spTgt spid="44"/>
                                        </p:tgtEl>
                                        <p:attrNameLst>
                                          <p:attrName>ppt_x</p:attrName>
                                        </p:attrNameLst>
                                      </p:cBhvr>
                                      <p:tavLst>
                                        <p:tav tm="0">
                                          <p:val>
                                            <p:strVal val="1+#ppt_w/2"/>
                                          </p:val>
                                        </p:tav>
                                        <p:tav tm="100000">
                                          <p:val>
                                            <p:strVal val="#ppt_x"/>
                                          </p:val>
                                        </p:tav>
                                      </p:tavLst>
                                    </p:anim>
                                    <p:anim calcmode="lin" valueType="num">
                                      <p:cBhvr additive="base">
                                        <p:cTn id="69" dur="1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9" grpId="0"/>
      <p:bldP spid="52" grpId="0"/>
      <p:bldP spid="54" grpId="0"/>
      <p:bldP spid="55" grpId="0"/>
      <p:bldP spid="5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4258</TotalTime>
  <Words>1894</Words>
  <Application>Microsoft Office PowerPoint</Application>
  <PresentationFormat>Widescreen</PresentationFormat>
  <Paragraphs>345</Paragraphs>
  <Slides>28</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5" baseType="lpstr">
      <vt:lpstr>Arial</vt:lpstr>
      <vt:lpstr>Arial Narrow</vt:lpstr>
      <vt:lpstr>Calibri</vt:lpstr>
      <vt:lpstr>Calibri Light</vt:lpstr>
      <vt:lpstr>Times New Roman</vt:lpstr>
      <vt:lpstr>Retrospect</vt:lpstr>
      <vt:lpstr>PowerPoint Presentation</vt:lpstr>
      <vt:lpstr>PowerPoint Presentation</vt:lpstr>
      <vt:lpstr>PowerPoint Presentation</vt:lpstr>
      <vt:lpstr>PowerPoint Presentation</vt:lpstr>
      <vt:lpstr>PowerPoint Presentation</vt:lpstr>
      <vt:lpstr>Political Panel  The View…..</vt:lpstr>
      <vt:lpstr>Looking Back: A “High Tide” Year </vt:lpstr>
      <vt:lpstr>Planes, Trains, and Blockchain</vt:lpstr>
      <vt:lpstr>PowerPoint Presentation</vt:lpstr>
      <vt:lpstr>PowerPoint Presentation</vt:lpstr>
      <vt:lpstr>PowerPoint Presentation</vt:lpstr>
      <vt:lpstr>Blockchain  Other Business  Examples</vt:lpstr>
      <vt:lpstr>PowerPoint Presentation</vt:lpstr>
      <vt:lpstr>PowerPoint Presentation</vt:lpstr>
      <vt:lpstr>PowerPoint Presentation</vt:lpstr>
      <vt:lpstr>PowerPoint Presentation</vt:lpstr>
      <vt:lpstr>PowerPoint Presentation</vt:lpstr>
      <vt:lpstr>“To Fee or  Not to Fee…  that IS the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Surplus Lines Law Group</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Surplus Lines Law Group</dc:title>
  <dc:creator>Heather Shannon</dc:creator>
  <cp:lastModifiedBy>Heather Shannon</cp:lastModifiedBy>
  <cp:revision>200</cp:revision>
  <dcterms:created xsi:type="dcterms:W3CDTF">2018-04-04T21:23:25Z</dcterms:created>
  <dcterms:modified xsi:type="dcterms:W3CDTF">2018-04-30T19:22:14Z</dcterms:modified>
</cp:coreProperties>
</file>